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32"/>
  </p:notesMasterIdLst>
  <p:handoutMasterIdLst>
    <p:handoutMasterId r:id="rId33"/>
  </p:handoutMasterIdLst>
  <p:sldIdLst>
    <p:sldId id="266" r:id="rId6"/>
    <p:sldId id="267" r:id="rId7"/>
    <p:sldId id="268" r:id="rId8"/>
    <p:sldId id="270" r:id="rId9"/>
    <p:sldId id="269" r:id="rId10"/>
    <p:sldId id="271" r:id="rId11"/>
    <p:sldId id="273" r:id="rId12"/>
    <p:sldId id="272" r:id="rId13"/>
    <p:sldId id="274" r:id="rId14"/>
    <p:sldId id="276" r:id="rId15"/>
    <p:sldId id="277" r:id="rId16"/>
    <p:sldId id="278" r:id="rId17"/>
    <p:sldId id="279" r:id="rId18"/>
    <p:sldId id="285" r:id="rId19"/>
    <p:sldId id="324" r:id="rId20"/>
    <p:sldId id="325" r:id="rId21"/>
    <p:sldId id="326" r:id="rId22"/>
    <p:sldId id="327" r:id="rId23"/>
    <p:sldId id="328" r:id="rId24"/>
    <p:sldId id="323" r:id="rId25"/>
    <p:sldId id="309" r:id="rId26"/>
    <p:sldId id="286" r:id="rId27"/>
    <p:sldId id="288" r:id="rId28"/>
    <p:sldId id="322" r:id="rId29"/>
    <p:sldId id="310" r:id="rId30"/>
    <p:sldId id="329" r:id="rId31"/>
  </p:sldIdLst>
  <p:sldSz cx="12192000" cy="6858000"/>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28400C-B2D2-4015-BE94-434935CD090A}" v="1" dt="2026-05-12T18:20:34.9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2"/>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tags" Target="tags/tag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99C9E41A-6245-4278-8A9F-1615F2EDA438}"/>
    <pc:docChg chg="modSld">
      <pc:chgData name="Kendra Northington Stone" userId="7c17964f-4533-4e1e-9ef0-3b8815c785c3" providerId="ADAL" clId="{99C9E41A-6245-4278-8A9F-1615F2EDA438}" dt="2026-05-12T18:34:07.639" v="24" actId="6549"/>
      <pc:docMkLst>
        <pc:docMk/>
      </pc:docMkLst>
      <pc:sldChg chg="modNotesTx">
        <pc:chgData name="Kendra Northington Stone" userId="7c17964f-4533-4e1e-9ef0-3b8815c785c3" providerId="ADAL" clId="{99C9E41A-6245-4278-8A9F-1615F2EDA438}" dt="2026-05-12T18:20:52.687" v="23" actId="20577"/>
        <pc:sldMkLst>
          <pc:docMk/>
          <pc:sldMk cId="3144218789" sldId="268"/>
        </pc:sldMkLst>
      </pc:sldChg>
      <pc:sldChg chg="modSp mod">
        <pc:chgData name="Kendra Northington Stone" userId="7c17964f-4533-4e1e-9ef0-3b8815c785c3" providerId="ADAL" clId="{99C9E41A-6245-4278-8A9F-1615F2EDA438}" dt="2026-05-12T18:34:07.639" v="24" actId="6549"/>
        <pc:sldMkLst>
          <pc:docMk/>
          <pc:sldMk cId="2501014582" sldId="288"/>
        </pc:sldMkLst>
        <pc:spChg chg="mod">
          <ac:chgData name="Kendra Northington Stone" userId="7c17964f-4533-4e1e-9ef0-3b8815c785c3" providerId="ADAL" clId="{99C9E41A-6245-4278-8A9F-1615F2EDA438}" dt="2026-05-12T18:34:07.639" v="24" actId="6549"/>
          <ac:spMkLst>
            <pc:docMk/>
            <pc:sldMk cId="2501014582" sldId="288"/>
            <ac:spMk id="2" creationId="{CAA05E65-C81F-87E8-BAB9-99216A6D75E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6A35F7-25C4-474A-97B3-C4F383678F83}" type="doc">
      <dgm:prSet loTypeId="urn:microsoft.com/office/officeart/2008/layout/VerticalCurvedList" loCatId="list" qsTypeId="urn:microsoft.com/office/officeart/2005/8/quickstyle/simple1" qsCatId="simple" csTypeId="urn:microsoft.com/office/officeart/2005/8/colors/accent4_4" csCatId="accent4" phldr="1"/>
      <dgm:spPr/>
      <dgm:t>
        <a:bodyPr/>
        <a:lstStyle/>
        <a:p>
          <a:endParaRPr lang="en-US"/>
        </a:p>
      </dgm:t>
    </dgm:pt>
    <dgm:pt modelId="{023C1D6E-3AF6-47BB-9126-F26C9AEDB193}">
      <dgm:prSet phldrT="[Text]"/>
      <dgm:spPr>
        <a:solidFill>
          <a:schemeClr val="accent4">
            <a:lumMod val="40000"/>
            <a:lumOff val="60000"/>
          </a:schemeClr>
        </a:solidFill>
      </dgm:spPr>
      <dgm:t>
        <a:bodyPr/>
        <a:lstStyle/>
        <a:p>
          <a:r>
            <a:rPr lang="en-US" dirty="0">
              <a:solidFill>
                <a:schemeClr val="tx1"/>
              </a:solidFill>
            </a:rPr>
            <a:t>Develop their confidence, knowledge, and learning</a:t>
          </a:r>
        </a:p>
      </dgm:t>
    </dgm:pt>
    <dgm:pt modelId="{8BE5DC21-E983-429F-922B-0677FEC824D9}" type="parTrans" cxnId="{466E023B-60AD-498E-9CFB-F6A77E0E3302}">
      <dgm:prSet/>
      <dgm:spPr/>
      <dgm:t>
        <a:bodyPr/>
        <a:lstStyle/>
        <a:p>
          <a:endParaRPr lang="en-US"/>
        </a:p>
      </dgm:t>
    </dgm:pt>
    <dgm:pt modelId="{72BA3004-49B3-4055-BE83-5C5CFDE66588}" type="sibTrans" cxnId="{466E023B-60AD-498E-9CFB-F6A77E0E3302}">
      <dgm:prSet/>
      <dgm:spPr/>
      <dgm:t>
        <a:bodyPr/>
        <a:lstStyle/>
        <a:p>
          <a:endParaRPr lang="en-US"/>
        </a:p>
      </dgm:t>
    </dgm:pt>
    <dgm:pt modelId="{AB0674CB-8A2B-4497-ACDA-B80D59C576F5}">
      <dgm:prSet phldrT="[Text]"/>
      <dgm:spPr>
        <a:solidFill>
          <a:schemeClr val="accent4"/>
        </a:solidFill>
      </dgm:spPr>
      <dgm:t>
        <a:bodyPr/>
        <a:lstStyle/>
        <a:p>
          <a:r>
            <a:rPr lang="en-US" dirty="0">
              <a:solidFill>
                <a:schemeClr val="tx1"/>
              </a:solidFill>
            </a:rPr>
            <a:t>Connect on an emotional level</a:t>
          </a:r>
        </a:p>
      </dgm:t>
    </dgm:pt>
    <dgm:pt modelId="{12B718E0-836E-4DB5-AAB8-A98258856CD6}" type="parTrans" cxnId="{EFD411E2-7B4E-44A0-B65E-DB6C7027D95A}">
      <dgm:prSet/>
      <dgm:spPr/>
      <dgm:t>
        <a:bodyPr/>
        <a:lstStyle/>
        <a:p>
          <a:endParaRPr lang="en-US"/>
        </a:p>
      </dgm:t>
    </dgm:pt>
    <dgm:pt modelId="{BC18B23C-E462-47E4-8EFC-D6E2C5DA367C}" type="sibTrans" cxnId="{EFD411E2-7B4E-44A0-B65E-DB6C7027D95A}">
      <dgm:prSet/>
      <dgm:spPr/>
      <dgm:t>
        <a:bodyPr/>
        <a:lstStyle/>
        <a:p>
          <a:endParaRPr lang="en-US"/>
        </a:p>
      </dgm:t>
    </dgm:pt>
    <dgm:pt modelId="{F9FEB164-EBF0-4A6C-A6D3-1B68119EB45C}">
      <dgm:prSet phldrT="[Text]"/>
      <dgm:spPr>
        <a:solidFill>
          <a:schemeClr val="accent4">
            <a:lumMod val="75000"/>
          </a:schemeClr>
        </a:solidFill>
      </dgm:spPr>
      <dgm:t>
        <a:bodyPr/>
        <a:lstStyle/>
        <a:p>
          <a:r>
            <a:rPr lang="en-US" dirty="0"/>
            <a:t>Enable young people to participate through collective action</a:t>
          </a:r>
        </a:p>
      </dgm:t>
    </dgm:pt>
    <dgm:pt modelId="{DEC4E31A-9399-4745-805A-D2864D12CA2B}" type="parTrans" cxnId="{8A4D807B-ADEE-4231-A85E-B1281755E461}">
      <dgm:prSet/>
      <dgm:spPr/>
      <dgm:t>
        <a:bodyPr/>
        <a:lstStyle/>
        <a:p>
          <a:endParaRPr lang="en-US"/>
        </a:p>
      </dgm:t>
    </dgm:pt>
    <dgm:pt modelId="{D03EF871-2F20-4E0E-A7BE-251E5CA029D7}" type="sibTrans" cxnId="{8A4D807B-ADEE-4231-A85E-B1281755E461}">
      <dgm:prSet/>
      <dgm:spPr/>
      <dgm:t>
        <a:bodyPr/>
        <a:lstStyle/>
        <a:p>
          <a:endParaRPr lang="en-US"/>
        </a:p>
      </dgm:t>
    </dgm:pt>
    <dgm:pt modelId="{EB2F33DF-F40C-4E2A-ADBA-37FD9FF4EFA1}" type="pres">
      <dgm:prSet presAssocID="{396A35F7-25C4-474A-97B3-C4F383678F83}" presName="Name0" presStyleCnt="0">
        <dgm:presLayoutVars>
          <dgm:chMax val="7"/>
          <dgm:chPref val="7"/>
          <dgm:dir/>
        </dgm:presLayoutVars>
      </dgm:prSet>
      <dgm:spPr/>
    </dgm:pt>
    <dgm:pt modelId="{B5A74EC5-4DC9-49B3-A5C3-BEA9B6B61F16}" type="pres">
      <dgm:prSet presAssocID="{396A35F7-25C4-474A-97B3-C4F383678F83}" presName="Name1" presStyleCnt="0"/>
      <dgm:spPr/>
    </dgm:pt>
    <dgm:pt modelId="{F5A5E76C-1156-4A04-A177-3BBDF01537B4}" type="pres">
      <dgm:prSet presAssocID="{396A35F7-25C4-474A-97B3-C4F383678F83}" presName="cycle" presStyleCnt="0"/>
      <dgm:spPr/>
    </dgm:pt>
    <dgm:pt modelId="{813976A4-ECFD-42DE-B64B-B51EAABEA286}" type="pres">
      <dgm:prSet presAssocID="{396A35F7-25C4-474A-97B3-C4F383678F83}" presName="srcNode" presStyleLbl="node1" presStyleIdx="0" presStyleCnt="3"/>
      <dgm:spPr/>
    </dgm:pt>
    <dgm:pt modelId="{E3814209-D20C-422B-8FB1-D00DA41F797D}" type="pres">
      <dgm:prSet presAssocID="{396A35F7-25C4-474A-97B3-C4F383678F83}" presName="conn" presStyleLbl="parChTrans1D2" presStyleIdx="0" presStyleCnt="1"/>
      <dgm:spPr/>
    </dgm:pt>
    <dgm:pt modelId="{F2B5E22A-824E-469E-B012-0C15650D205A}" type="pres">
      <dgm:prSet presAssocID="{396A35F7-25C4-474A-97B3-C4F383678F83}" presName="extraNode" presStyleLbl="node1" presStyleIdx="0" presStyleCnt="3"/>
      <dgm:spPr/>
    </dgm:pt>
    <dgm:pt modelId="{D64C4608-4551-4850-8B3A-9A419568D804}" type="pres">
      <dgm:prSet presAssocID="{396A35F7-25C4-474A-97B3-C4F383678F83}" presName="dstNode" presStyleLbl="node1" presStyleIdx="0" presStyleCnt="3"/>
      <dgm:spPr/>
    </dgm:pt>
    <dgm:pt modelId="{35A45D4E-8D61-4160-8865-DD0458CD100A}" type="pres">
      <dgm:prSet presAssocID="{F9FEB164-EBF0-4A6C-A6D3-1B68119EB45C}" presName="text_1" presStyleLbl="node1" presStyleIdx="0" presStyleCnt="3">
        <dgm:presLayoutVars>
          <dgm:bulletEnabled val="1"/>
        </dgm:presLayoutVars>
      </dgm:prSet>
      <dgm:spPr/>
    </dgm:pt>
    <dgm:pt modelId="{8A50EFC4-DBC8-4337-BD5A-70D41466DB13}" type="pres">
      <dgm:prSet presAssocID="{F9FEB164-EBF0-4A6C-A6D3-1B68119EB45C}" presName="accent_1" presStyleCnt="0"/>
      <dgm:spPr/>
    </dgm:pt>
    <dgm:pt modelId="{4E523EFB-9642-4AB3-931E-80174E8EF921}" type="pres">
      <dgm:prSet presAssocID="{F9FEB164-EBF0-4A6C-A6D3-1B68119EB45C}" presName="accentRepeatNode" presStyleLbl="solidFgAcc1" presStyleIdx="0" presStyleCnt="3"/>
      <dgm:spPr/>
    </dgm:pt>
    <dgm:pt modelId="{50F4BE8E-DC02-4292-845D-20339BE04938}" type="pres">
      <dgm:prSet presAssocID="{023C1D6E-3AF6-47BB-9126-F26C9AEDB193}" presName="text_2" presStyleLbl="node1" presStyleIdx="1" presStyleCnt="3">
        <dgm:presLayoutVars>
          <dgm:bulletEnabled val="1"/>
        </dgm:presLayoutVars>
      </dgm:prSet>
      <dgm:spPr/>
    </dgm:pt>
    <dgm:pt modelId="{C4466576-0723-4F92-9EA0-30F0102E80FE}" type="pres">
      <dgm:prSet presAssocID="{023C1D6E-3AF6-47BB-9126-F26C9AEDB193}" presName="accent_2" presStyleCnt="0"/>
      <dgm:spPr/>
    </dgm:pt>
    <dgm:pt modelId="{437BE7D9-34C9-4F62-A3C4-F96A4DCF6283}" type="pres">
      <dgm:prSet presAssocID="{023C1D6E-3AF6-47BB-9126-F26C9AEDB193}" presName="accentRepeatNode" presStyleLbl="solidFgAcc1" presStyleIdx="1" presStyleCnt="3"/>
      <dgm:spPr/>
    </dgm:pt>
    <dgm:pt modelId="{2A2687BB-4EFE-4CC6-BE4A-EC7B8350ABBD}" type="pres">
      <dgm:prSet presAssocID="{AB0674CB-8A2B-4497-ACDA-B80D59C576F5}" presName="text_3" presStyleLbl="node1" presStyleIdx="2" presStyleCnt="3">
        <dgm:presLayoutVars>
          <dgm:bulletEnabled val="1"/>
        </dgm:presLayoutVars>
      </dgm:prSet>
      <dgm:spPr/>
    </dgm:pt>
    <dgm:pt modelId="{06D86FB8-322D-47F9-938B-AAA7E5F21378}" type="pres">
      <dgm:prSet presAssocID="{AB0674CB-8A2B-4497-ACDA-B80D59C576F5}" presName="accent_3" presStyleCnt="0"/>
      <dgm:spPr/>
    </dgm:pt>
    <dgm:pt modelId="{65868238-4E30-49D8-B5BC-BEEC0AD33340}" type="pres">
      <dgm:prSet presAssocID="{AB0674CB-8A2B-4497-ACDA-B80D59C576F5}" presName="accentRepeatNode" presStyleLbl="solidFgAcc1" presStyleIdx="2" presStyleCnt="3"/>
      <dgm:spPr/>
    </dgm:pt>
  </dgm:ptLst>
  <dgm:cxnLst>
    <dgm:cxn modelId="{03D50B0F-7F59-4E3B-B0B1-6D3C56AA4034}" type="presOf" srcId="{023C1D6E-3AF6-47BB-9126-F26C9AEDB193}" destId="{50F4BE8E-DC02-4292-845D-20339BE04938}" srcOrd="0" destOrd="0" presId="urn:microsoft.com/office/officeart/2008/layout/VerticalCurvedList"/>
    <dgm:cxn modelId="{466E023B-60AD-498E-9CFB-F6A77E0E3302}" srcId="{396A35F7-25C4-474A-97B3-C4F383678F83}" destId="{023C1D6E-3AF6-47BB-9126-F26C9AEDB193}" srcOrd="1" destOrd="0" parTransId="{8BE5DC21-E983-429F-922B-0677FEC824D9}" sibTransId="{72BA3004-49B3-4055-BE83-5C5CFDE66588}"/>
    <dgm:cxn modelId="{AE040160-1FC0-470A-8F9A-3DDBADDCBD99}" type="presOf" srcId="{F9FEB164-EBF0-4A6C-A6D3-1B68119EB45C}" destId="{35A45D4E-8D61-4160-8865-DD0458CD100A}" srcOrd="0" destOrd="0" presId="urn:microsoft.com/office/officeart/2008/layout/VerticalCurvedList"/>
    <dgm:cxn modelId="{1DD61669-9077-4DFE-A2CF-9DA75A515504}" type="presOf" srcId="{396A35F7-25C4-474A-97B3-C4F383678F83}" destId="{EB2F33DF-F40C-4E2A-ADBA-37FD9FF4EFA1}" srcOrd="0" destOrd="0" presId="urn:microsoft.com/office/officeart/2008/layout/VerticalCurvedList"/>
    <dgm:cxn modelId="{7F326570-46B9-47FD-9236-B1FF26B622D4}" type="presOf" srcId="{AB0674CB-8A2B-4497-ACDA-B80D59C576F5}" destId="{2A2687BB-4EFE-4CC6-BE4A-EC7B8350ABBD}" srcOrd="0" destOrd="0" presId="urn:microsoft.com/office/officeart/2008/layout/VerticalCurvedList"/>
    <dgm:cxn modelId="{8A4D807B-ADEE-4231-A85E-B1281755E461}" srcId="{396A35F7-25C4-474A-97B3-C4F383678F83}" destId="{F9FEB164-EBF0-4A6C-A6D3-1B68119EB45C}" srcOrd="0" destOrd="0" parTransId="{DEC4E31A-9399-4745-805A-D2864D12CA2B}" sibTransId="{D03EF871-2F20-4E0E-A7BE-251E5CA029D7}"/>
    <dgm:cxn modelId="{8D1C0FE0-67D1-4CAF-96FF-FC94A87783A0}" type="presOf" srcId="{D03EF871-2F20-4E0E-A7BE-251E5CA029D7}" destId="{E3814209-D20C-422B-8FB1-D00DA41F797D}" srcOrd="0" destOrd="0" presId="urn:microsoft.com/office/officeart/2008/layout/VerticalCurvedList"/>
    <dgm:cxn modelId="{EFD411E2-7B4E-44A0-B65E-DB6C7027D95A}" srcId="{396A35F7-25C4-474A-97B3-C4F383678F83}" destId="{AB0674CB-8A2B-4497-ACDA-B80D59C576F5}" srcOrd="2" destOrd="0" parTransId="{12B718E0-836E-4DB5-AAB8-A98258856CD6}" sibTransId="{BC18B23C-E462-47E4-8EFC-D6E2C5DA367C}"/>
    <dgm:cxn modelId="{1BBF859A-C564-4D8F-B977-D87F7147DEC0}" type="presParOf" srcId="{EB2F33DF-F40C-4E2A-ADBA-37FD9FF4EFA1}" destId="{B5A74EC5-4DC9-49B3-A5C3-BEA9B6B61F16}" srcOrd="0" destOrd="0" presId="urn:microsoft.com/office/officeart/2008/layout/VerticalCurvedList"/>
    <dgm:cxn modelId="{EA4EE75E-71B9-46FF-84B0-D019FA8AC25B}" type="presParOf" srcId="{B5A74EC5-4DC9-49B3-A5C3-BEA9B6B61F16}" destId="{F5A5E76C-1156-4A04-A177-3BBDF01537B4}" srcOrd="0" destOrd="0" presId="urn:microsoft.com/office/officeart/2008/layout/VerticalCurvedList"/>
    <dgm:cxn modelId="{FA6B1BAF-624C-43AB-88E4-E10FBFDDB3E1}" type="presParOf" srcId="{F5A5E76C-1156-4A04-A177-3BBDF01537B4}" destId="{813976A4-ECFD-42DE-B64B-B51EAABEA286}" srcOrd="0" destOrd="0" presId="urn:microsoft.com/office/officeart/2008/layout/VerticalCurvedList"/>
    <dgm:cxn modelId="{ADA5F579-4DCF-47A5-810E-FC381F8F8374}" type="presParOf" srcId="{F5A5E76C-1156-4A04-A177-3BBDF01537B4}" destId="{E3814209-D20C-422B-8FB1-D00DA41F797D}" srcOrd="1" destOrd="0" presId="urn:microsoft.com/office/officeart/2008/layout/VerticalCurvedList"/>
    <dgm:cxn modelId="{8D66E849-02CE-482E-A22F-9D79CF39F316}" type="presParOf" srcId="{F5A5E76C-1156-4A04-A177-3BBDF01537B4}" destId="{F2B5E22A-824E-469E-B012-0C15650D205A}" srcOrd="2" destOrd="0" presId="urn:microsoft.com/office/officeart/2008/layout/VerticalCurvedList"/>
    <dgm:cxn modelId="{8F7E464A-3BC6-49AC-9AB2-022833D15141}" type="presParOf" srcId="{F5A5E76C-1156-4A04-A177-3BBDF01537B4}" destId="{D64C4608-4551-4850-8B3A-9A419568D804}" srcOrd="3" destOrd="0" presId="urn:microsoft.com/office/officeart/2008/layout/VerticalCurvedList"/>
    <dgm:cxn modelId="{5018B58E-3223-41DC-BDB1-9D984C6A1DFB}" type="presParOf" srcId="{B5A74EC5-4DC9-49B3-A5C3-BEA9B6B61F16}" destId="{35A45D4E-8D61-4160-8865-DD0458CD100A}" srcOrd="1" destOrd="0" presId="urn:microsoft.com/office/officeart/2008/layout/VerticalCurvedList"/>
    <dgm:cxn modelId="{4C95DD74-3CEF-45E0-A774-BF4E317A5524}" type="presParOf" srcId="{B5A74EC5-4DC9-49B3-A5C3-BEA9B6B61F16}" destId="{8A50EFC4-DBC8-4337-BD5A-70D41466DB13}" srcOrd="2" destOrd="0" presId="urn:microsoft.com/office/officeart/2008/layout/VerticalCurvedList"/>
    <dgm:cxn modelId="{D5D024C8-FAE9-4A5C-9BA2-32AED6F44A9B}" type="presParOf" srcId="{8A50EFC4-DBC8-4337-BD5A-70D41466DB13}" destId="{4E523EFB-9642-4AB3-931E-80174E8EF921}" srcOrd="0" destOrd="0" presId="urn:microsoft.com/office/officeart/2008/layout/VerticalCurvedList"/>
    <dgm:cxn modelId="{12D9A303-2D4F-4D06-AA77-74976DB604AE}" type="presParOf" srcId="{B5A74EC5-4DC9-49B3-A5C3-BEA9B6B61F16}" destId="{50F4BE8E-DC02-4292-845D-20339BE04938}" srcOrd="3" destOrd="0" presId="urn:microsoft.com/office/officeart/2008/layout/VerticalCurvedList"/>
    <dgm:cxn modelId="{475AF4AC-1C97-4706-94FC-6A4C89D9D8C3}" type="presParOf" srcId="{B5A74EC5-4DC9-49B3-A5C3-BEA9B6B61F16}" destId="{C4466576-0723-4F92-9EA0-30F0102E80FE}" srcOrd="4" destOrd="0" presId="urn:microsoft.com/office/officeart/2008/layout/VerticalCurvedList"/>
    <dgm:cxn modelId="{41F5615E-E9C2-40EE-8B2D-B7FCC2848BB7}" type="presParOf" srcId="{C4466576-0723-4F92-9EA0-30F0102E80FE}" destId="{437BE7D9-34C9-4F62-A3C4-F96A4DCF6283}" srcOrd="0" destOrd="0" presId="urn:microsoft.com/office/officeart/2008/layout/VerticalCurvedList"/>
    <dgm:cxn modelId="{59549AE5-BBB7-4473-8DEE-30EA6398118E}" type="presParOf" srcId="{B5A74EC5-4DC9-49B3-A5C3-BEA9B6B61F16}" destId="{2A2687BB-4EFE-4CC6-BE4A-EC7B8350ABBD}" srcOrd="5" destOrd="0" presId="urn:microsoft.com/office/officeart/2008/layout/VerticalCurvedList"/>
    <dgm:cxn modelId="{E93D2FB4-E35C-4FB5-94D5-DF5539C61EF0}" type="presParOf" srcId="{B5A74EC5-4DC9-49B3-A5C3-BEA9B6B61F16}" destId="{06D86FB8-322D-47F9-938B-AAA7E5F21378}" srcOrd="6" destOrd="0" presId="urn:microsoft.com/office/officeart/2008/layout/VerticalCurvedList"/>
    <dgm:cxn modelId="{AAACA7DE-DE0F-4B8E-95F4-DF93806F6922}" type="presParOf" srcId="{06D86FB8-322D-47F9-938B-AAA7E5F21378}" destId="{65868238-4E30-49D8-B5BC-BEEC0AD3334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6A35F7-25C4-474A-97B3-C4F383678F83}" type="doc">
      <dgm:prSet loTypeId="urn:microsoft.com/office/officeart/2008/layout/VerticalCurvedList" loCatId="list" qsTypeId="urn:microsoft.com/office/officeart/2005/8/quickstyle/simple1" qsCatId="simple" csTypeId="urn:microsoft.com/office/officeart/2005/8/colors/accent6_4" csCatId="accent6" phldr="1"/>
      <dgm:spPr/>
      <dgm:t>
        <a:bodyPr/>
        <a:lstStyle/>
        <a:p>
          <a:endParaRPr lang="en-US"/>
        </a:p>
      </dgm:t>
    </dgm:pt>
    <dgm:pt modelId="{023C1D6E-3AF6-47BB-9126-F26C9AEDB193}">
      <dgm:prSet phldrT="[Text]"/>
      <dgm:spPr>
        <a:solidFill>
          <a:schemeClr val="accent6"/>
        </a:solidFill>
      </dgm:spPr>
      <dgm:t>
        <a:bodyPr/>
        <a:lstStyle/>
        <a:p>
          <a:r>
            <a:rPr lang="en-US" dirty="0"/>
            <a:t>Identify special learning needs</a:t>
          </a:r>
        </a:p>
      </dgm:t>
    </dgm:pt>
    <dgm:pt modelId="{8BE5DC21-E983-429F-922B-0677FEC824D9}" type="parTrans" cxnId="{466E023B-60AD-498E-9CFB-F6A77E0E3302}">
      <dgm:prSet/>
      <dgm:spPr/>
      <dgm:t>
        <a:bodyPr/>
        <a:lstStyle/>
        <a:p>
          <a:endParaRPr lang="en-US"/>
        </a:p>
      </dgm:t>
    </dgm:pt>
    <dgm:pt modelId="{72BA3004-49B3-4055-BE83-5C5CFDE66588}" type="sibTrans" cxnId="{466E023B-60AD-498E-9CFB-F6A77E0E3302}">
      <dgm:prSet/>
      <dgm:spPr/>
      <dgm:t>
        <a:bodyPr/>
        <a:lstStyle/>
        <a:p>
          <a:endParaRPr lang="en-US"/>
        </a:p>
      </dgm:t>
    </dgm:pt>
    <dgm:pt modelId="{AB0674CB-8A2B-4497-ACDA-B80D59C576F5}">
      <dgm:prSet phldrT="[Text]"/>
      <dgm:spPr/>
      <dgm:t>
        <a:bodyPr/>
        <a:lstStyle/>
        <a:p>
          <a:r>
            <a:rPr lang="en-US" dirty="0">
              <a:solidFill>
                <a:schemeClr val="tx1"/>
              </a:solidFill>
            </a:rPr>
            <a:t>Use a range of educational methods and techniques</a:t>
          </a:r>
        </a:p>
      </dgm:t>
    </dgm:pt>
    <dgm:pt modelId="{12B718E0-836E-4DB5-AAB8-A98258856CD6}" type="parTrans" cxnId="{EFD411E2-7B4E-44A0-B65E-DB6C7027D95A}">
      <dgm:prSet/>
      <dgm:spPr/>
      <dgm:t>
        <a:bodyPr/>
        <a:lstStyle/>
        <a:p>
          <a:endParaRPr lang="en-US"/>
        </a:p>
      </dgm:t>
    </dgm:pt>
    <dgm:pt modelId="{BC18B23C-E462-47E4-8EFC-D6E2C5DA367C}" type="sibTrans" cxnId="{EFD411E2-7B4E-44A0-B65E-DB6C7027D95A}">
      <dgm:prSet/>
      <dgm:spPr/>
      <dgm:t>
        <a:bodyPr/>
        <a:lstStyle/>
        <a:p>
          <a:endParaRPr lang="en-US"/>
        </a:p>
      </dgm:t>
    </dgm:pt>
    <dgm:pt modelId="{F9FEB164-EBF0-4A6C-A6D3-1B68119EB45C}">
      <dgm:prSet phldrT="[Text]"/>
      <dgm:spPr>
        <a:solidFill>
          <a:schemeClr val="accent6">
            <a:lumMod val="75000"/>
          </a:schemeClr>
        </a:solidFill>
      </dgm:spPr>
      <dgm:t>
        <a:bodyPr/>
        <a:lstStyle/>
        <a:p>
          <a:r>
            <a:rPr lang="en-US" dirty="0"/>
            <a:t>Provide appropriate guidance and feedback</a:t>
          </a:r>
        </a:p>
      </dgm:t>
    </dgm:pt>
    <dgm:pt modelId="{DEC4E31A-9399-4745-805A-D2864D12CA2B}" type="parTrans" cxnId="{8A4D807B-ADEE-4231-A85E-B1281755E461}">
      <dgm:prSet/>
      <dgm:spPr/>
      <dgm:t>
        <a:bodyPr/>
        <a:lstStyle/>
        <a:p>
          <a:endParaRPr lang="en-US"/>
        </a:p>
      </dgm:t>
    </dgm:pt>
    <dgm:pt modelId="{D03EF871-2F20-4E0E-A7BE-251E5CA029D7}" type="sibTrans" cxnId="{8A4D807B-ADEE-4231-A85E-B1281755E461}">
      <dgm:prSet/>
      <dgm:spPr/>
      <dgm:t>
        <a:bodyPr/>
        <a:lstStyle/>
        <a:p>
          <a:endParaRPr lang="en-US"/>
        </a:p>
      </dgm:t>
    </dgm:pt>
    <dgm:pt modelId="{62A0F608-E73F-480A-A654-0D82B0BE41CF}">
      <dgm:prSet phldrT="[Text]"/>
      <dgm:spPr>
        <a:solidFill>
          <a:schemeClr val="accent6">
            <a:lumMod val="60000"/>
            <a:lumOff val="40000"/>
          </a:schemeClr>
        </a:solidFill>
      </dgm:spPr>
      <dgm:t>
        <a:bodyPr/>
        <a:lstStyle/>
        <a:p>
          <a:r>
            <a:rPr lang="en-US"/>
            <a:t>Stimulate creativity</a:t>
          </a:r>
          <a:endParaRPr lang="en-US" dirty="0"/>
        </a:p>
      </dgm:t>
    </dgm:pt>
    <dgm:pt modelId="{EFFD8CA2-AE10-4760-8B43-CD0C7034705F}" type="parTrans" cxnId="{EB207A4D-3CEB-41C1-8872-30C5139B22FF}">
      <dgm:prSet/>
      <dgm:spPr/>
      <dgm:t>
        <a:bodyPr/>
        <a:lstStyle/>
        <a:p>
          <a:endParaRPr lang="en-US"/>
        </a:p>
      </dgm:t>
    </dgm:pt>
    <dgm:pt modelId="{FC64777F-841E-4156-9038-94BD29F5CBA6}" type="sibTrans" cxnId="{EB207A4D-3CEB-41C1-8872-30C5139B22FF}">
      <dgm:prSet/>
      <dgm:spPr/>
      <dgm:t>
        <a:bodyPr/>
        <a:lstStyle/>
        <a:p>
          <a:endParaRPr lang="en-US"/>
        </a:p>
      </dgm:t>
    </dgm:pt>
    <dgm:pt modelId="{EB2F33DF-F40C-4E2A-ADBA-37FD9FF4EFA1}" type="pres">
      <dgm:prSet presAssocID="{396A35F7-25C4-474A-97B3-C4F383678F83}" presName="Name0" presStyleCnt="0">
        <dgm:presLayoutVars>
          <dgm:chMax val="7"/>
          <dgm:chPref val="7"/>
          <dgm:dir/>
        </dgm:presLayoutVars>
      </dgm:prSet>
      <dgm:spPr/>
    </dgm:pt>
    <dgm:pt modelId="{B5A74EC5-4DC9-49B3-A5C3-BEA9B6B61F16}" type="pres">
      <dgm:prSet presAssocID="{396A35F7-25C4-474A-97B3-C4F383678F83}" presName="Name1" presStyleCnt="0"/>
      <dgm:spPr/>
    </dgm:pt>
    <dgm:pt modelId="{F5A5E76C-1156-4A04-A177-3BBDF01537B4}" type="pres">
      <dgm:prSet presAssocID="{396A35F7-25C4-474A-97B3-C4F383678F83}" presName="cycle" presStyleCnt="0"/>
      <dgm:spPr/>
    </dgm:pt>
    <dgm:pt modelId="{813976A4-ECFD-42DE-B64B-B51EAABEA286}" type="pres">
      <dgm:prSet presAssocID="{396A35F7-25C4-474A-97B3-C4F383678F83}" presName="srcNode" presStyleLbl="node1" presStyleIdx="0" presStyleCnt="4"/>
      <dgm:spPr/>
    </dgm:pt>
    <dgm:pt modelId="{E3814209-D20C-422B-8FB1-D00DA41F797D}" type="pres">
      <dgm:prSet presAssocID="{396A35F7-25C4-474A-97B3-C4F383678F83}" presName="conn" presStyleLbl="parChTrans1D2" presStyleIdx="0" presStyleCnt="1"/>
      <dgm:spPr/>
    </dgm:pt>
    <dgm:pt modelId="{F2B5E22A-824E-469E-B012-0C15650D205A}" type="pres">
      <dgm:prSet presAssocID="{396A35F7-25C4-474A-97B3-C4F383678F83}" presName="extraNode" presStyleLbl="node1" presStyleIdx="0" presStyleCnt="4"/>
      <dgm:spPr/>
    </dgm:pt>
    <dgm:pt modelId="{D64C4608-4551-4850-8B3A-9A419568D804}" type="pres">
      <dgm:prSet presAssocID="{396A35F7-25C4-474A-97B3-C4F383678F83}" presName="dstNode" presStyleLbl="node1" presStyleIdx="0" presStyleCnt="4"/>
      <dgm:spPr/>
    </dgm:pt>
    <dgm:pt modelId="{35A45D4E-8D61-4160-8865-DD0458CD100A}" type="pres">
      <dgm:prSet presAssocID="{F9FEB164-EBF0-4A6C-A6D3-1B68119EB45C}" presName="text_1" presStyleLbl="node1" presStyleIdx="0" presStyleCnt="4">
        <dgm:presLayoutVars>
          <dgm:bulletEnabled val="1"/>
        </dgm:presLayoutVars>
      </dgm:prSet>
      <dgm:spPr/>
    </dgm:pt>
    <dgm:pt modelId="{8A50EFC4-DBC8-4337-BD5A-70D41466DB13}" type="pres">
      <dgm:prSet presAssocID="{F9FEB164-EBF0-4A6C-A6D3-1B68119EB45C}" presName="accent_1" presStyleCnt="0"/>
      <dgm:spPr/>
    </dgm:pt>
    <dgm:pt modelId="{4E523EFB-9642-4AB3-931E-80174E8EF921}" type="pres">
      <dgm:prSet presAssocID="{F9FEB164-EBF0-4A6C-A6D3-1B68119EB45C}" presName="accentRepeatNode" presStyleLbl="solidFgAcc1" presStyleIdx="0" presStyleCnt="4"/>
      <dgm:spPr/>
    </dgm:pt>
    <dgm:pt modelId="{50F4BE8E-DC02-4292-845D-20339BE04938}" type="pres">
      <dgm:prSet presAssocID="{023C1D6E-3AF6-47BB-9126-F26C9AEDB193}" presName="text_2" presStyleLbl="node1" presStyleIdx="1" presStyleCnt="4">
        <dgm:presLayoutVars>
          <dgm:bulletEnabled val="1"/>
        </dgm:presLayoutVars>
      </dgm:prSet>
      <dgm:spPr/>
    </dgm:pt>
    <dgm:pt modelId="{C4466576-0723-4F92-9EA0-30F0102E80FE}" type="pres">
      <dgm:prSet presAssocID="{023C1D6E-3AF6-47BB-9126-F26C9AEDB193}" presName="accent_2" presStyleCnt="0"/>
      <dgm:spPr/>
    </dgm:pt>
    <dgm:pt modelId="{437BE7D9-34C9-4F62-A3C4-F96A4DCF6283}" type="pres">
      <dgm:prSet presAssocID="{023C1D6E-3AF6-47BB-9126-F26C9AEDB193}" presName="accentRepeatNode" presStyleLbl="solidFgAcc1" presStyleIdx="1" presStyleCnt="4"/>
      <dgm:spPr/>
    </dgm:pt>
    <dgm:pt modelId="{2A2687BB-4EFE-4CC6-BE4A-EC7B8350ABBD}" type="pres">
      <dgm:prSet presAssocID="{AB0674CB-8A2B-4497-ACDA-B80D59C576F5}" presName="text_3" presStyleLbl="node1" presStyleIdx="2" presStyleCnt="4">
        <dgm:presLayoutVars>
          <dgm:bulletEnabled val="1"/>
        </dgm:presLayoutVars>
      </dgm:prSet>
      <dgm:spPr/>
    </dgm:pt>
    <dgm:pt modelId="{06D86FB8-322D-47F9-938B-AAA7E5F21378}" type="pres">
      <dgm:prSet presAssocID="{AB0674CB-8A2B-4497-ACDA-B80D59C576F5}" presName="accent_3" presStyleCnt="0"/>
      <dgm:spPr/>
    </dgm:pt>
    <dgm:pt modelId="{65868238-4E30-49D8-B5BC-BEEC0AD33340}" type="pres">
      <dgm:prSet presAssocID="{AB0674CB-8A2B-4497-ACDA-B80D59C576F5}" presName="accentRepeatNode" presStyleLbl="solidFgAcc1" presStyleIdx="2" presStyleCnt="4"/>
      <dgm:spPr/>
    </dgm:pt>
    <dgm:pt modelId="{4E38BA03-A78A-4BFD-8A01-3E9465C4E2F5}" type="pres">
      <dgm:prSet presAssocID="{62A0F608-E73F-480A-A654-0D82B0BE41CF}" presName="text_4" presStyleLbl="node1" presStyleIdx="3" presStyleCnt="4">
        <dgm:presLayoutVars>
          <dgm:bulletEnabled val="1"/>
        </dgm:presLayoutVars>
      </dgm:prSet>
      <dgm:spPr/>
    </dgm:pt>
    <dgm:pt modelId="{316EAB1D-ACA2-4D9D-946B-4DEA492A7E5A}" type="pres">
      <dgm:prSet presAssocID="{62A0F608-E73F-480A-A654-0D82B0BE41CF}" presName="accent_4" presStyleCnt="0"/>
      <dgm:spPr/>
    </dgm:pt>
    <dgm:pt modelId="{10F693B9-6F03-437C-A469-24EE36418B08}" type="pres">
      <dgm:prSet presAssocID="{62A0F608-E73F-480A-A654-0D82B0BE41CF}" presName="accentRepeatNode" presStyleLbl="solidFgAcc1" presStyleIdx="3" presStyleCnt="4"/>
      <dgm:spPr/>
    </dgm:pt>
  </dgm:ptLst>
  <dgm:cxnLst>
    <dgm:cxn modelId="{03D50B0F-7F59-4E3B-B0B1-6D3C56AA4034}" type="presOf" srcId="{023C1D6E-3AF6-47BB-9126-F26C9AEDB193}" destId="{50F4BE8E-DC02-4292-845D-20339BE04938}" srcOrd="0" destOrd="0" presId="urn:microsoft.com/office/officeart/2008/layout/VerticalCurvedList"/>
    <dgm:cxn modelId="{5CD1632A-C676-4798-AA04-425C9F0FDE1D}" type="presOf" srcId="{62A0F608-E73F-480A-A654-0D82B0BE41CF}" destId="{4E38BA03-A78A-4BFD-8A01-3E9465C4E2F5}" srcOrd="0" destOrd="0" presId="urn:microsoft.com/office/officeart/2008/layout/VerticalCurvedList"/>
    <dgm:cxn modelId="{466E023B-60AD-498E-9CFB-F6A77E0E3302}" srcId="{396A35F7-25C4-474A-97B3-C4F383678F83}" destId="{023C1D6E-3AF6-47BB-9126-F26C9AEDB193}" srcOrd="1" destOrd="0" parTransId="{8BE5DC21-E983-429F-922B-0677FEC824D9}" sibTransId="{72BA3004-49B3-4055-BE83-5C5CFDE66588}"/>
    <dgm:cxn modelId="{AE040160-1FC0-470A-8F9A-3DDBADDCBD99}" type="presOf" srcId="{F9FEB164-EBF0-4A6C-A6D3-1B68119EB45C}" destId="{35A45D4E-8D61-4160-8865-DD0458CD100A}" srcOrd="0" destOrd="0" presId="urn:microsoft.com/office/officeart/2008/layout/VerticalCurvedList"/>
    <dgm:cxn modelId="{1DD61669-9077-4DFE-A2CF-9DA75A515504}" type="presOf" srcId="{396A35F7-25C4-474A-97B3-C4F383678F83}" destId="{EB2F33DF-F40C-4E2A-ADBA-37FD9FF4EFA1}" srcOrd="0" destOrd="0" presId="urn:microsoft.com/office/officeart/2008/layout/VerticalCurvedList"/>
    <dgm:cxn modelId="{EB207A4D-3CEB-41C1-8872-30C5139B22FF}" srcId="{396A35F7-25C4-474A-97B3-C4F383678F83}" destId="{62A0F608-E73F-480A-A654-0D82B0BE41CF}" srcOrd="3" destOrd="0" parTransId="{EFFD8CA2-AE10-4760-8B43-CD0C7034705F}" sibTransId="{FC64777F-841E-4156-9038-94BD29F5CBA6}"/>
    <dgm:cxn modelId="{7F326570-46B9-47FD-9236-B1FF26B622D4}" type="presOf" srcId="{AB0674CB-8A2B-4497-ACDA-B80D59C576F5}" destId="{2A2687BB-4EFE-4CC6-BE4A-EC7B8350ABBD}" srcOrd="0" destOrd="0" presId="urn:microsoft.com/office/officeart/2008/layout/VerticalCurvedList"/>
    <dgm:cxn modelId="{8A4D807B-ADEE-4231-A85E-B1281755E461}" srcId="{396A35F7-25C4-474A-97B3-C4F383678F83}" destId="{F9FEB164-EBF0-4A6C-A6D3-1B68119EB45C}" srcOrd="0" destOrd="0" parTransId="{DEC4E31A-9399-4745-805A-D2864D12CA2B}" sibTransId="{D03EF871-2F20-4E0E-A7BE-251E5CA029D7}"/>
    <dgm:cxn modelId="{8D1C0FE0-67D1-4CAF-96FF-FC94A87783A0}" type="presOf" srcId="{D03EF871-2F20-4E0E-A7BE-251E5CA029D7}" destId="{E3814209-D20C-422B-8FB1-D00DA41F797D}" srcOrd="0" destOrd="0" presId="urn:microsoft.com/office/officeart/2008/layout/VerticalCurvedList"/>
    <dgm:cxn modelId="{EFD411E2-7B4E-44A0-B65E-DB6C7027D95A}" srcId="{396A35F7-25C4-474A-97B3-C4F383678F83}" destId="{AB0674CB-8A2B-4497-ACDA-B80D59C576F5}" srcOrd="2" destOrd="0" parTransId="{12B718E0-836E-4DB5-AAB8-A98258856CD6}" sibTransId="{BC18B23C-E462-47E4-8EFC-D6E2C5DA367C}"/>
    <dgm:cxn modelId="{1BBF859A-C564-4D8F-B977-D87F7147DEC0}" type="presParOf" srcId="{EB2F33DF-F40C-4E2A-ADBA-37FD9FF4EFA1}" destId="{B5A74EC5-4DC9-49B3-A5C3-BEA9B6B61F16}" srcOrd="0" destOrd="0" presId="urn:microsoft.com/office/officeart/2008/layout/VerticalCurvedList"/>
    <dgm:cxn modelId="{EA4EE75E-71B9-46FF-84B0-D019FA8AC25B}" type="presParOf" srcId="{B5A74EC5-4DC9-49B3-A5C3-BEA9B6B61F16}" destId="{F5A5E76C-1156-4A04-A177-3BBDF01537B4}" srcOrd="0" destOrd="0" presId="urn:microsoft.com/office/officeart/2008/layout/VerticalCurvedList"/>
    <dgm:cxn modelId="{FA6B1BAF-624C-43AB-88E4-E10FBFDDB3E1}" type="presParOf" srcId="{F5A5E76C-1156-4A04-A177-3BBDF01537B4}" destId="{813976A4-ECFD-42DE-B64B-B51EAABEA286}" srcOrd="0" destOrd="0" presId="urn:microsoft.com/office/officeart/2008/layout/VerticalCurvedList"/>
    <dgm:cxn modelId="{ADA5F579-4DCF-47A5-810E-FC381F8F8374}" type="presParOf" srcId="{F5A5E76C-1156-4A04-A177-3BBDF01537B4}" destId="{E3814209-D20C-422B-8FB1-D00DA41F797D}" srcOrd="1" destOrd="0" presId="urn:microsoft.com/office/officeart/2008/layout/VerticalCurvedList"/>
    <dgm:cxn modelId="{8D66E849-02CE-482E-A22F-9D79CF39F316}" type="presParOf" srcId="{F5A5E76C-1156-4A04-A177-3BBDF01537B4}" destId="{F2B5E22A-824E-469E-B012-0C15650D205A}" srcOrd="2" destOrd="0" presId="urn:microsoft.com/office/officeart/2008/layout/VerticalCurvedList"/>
    <dgm:cxn modelId="{8F7E464A-3BC6-49AC-9AB2-022833D15141}" type="presParOf" srcId="{F5A5E76C-1156-4A04-A177-3BBDF01537B4}" destId="{D64C4608-4551-4850-8B3A-9A419568D804}" srcOrd="3" destOrd="0" presId="urn:microsoft.com/office/officeart/2008/layout/VerticalCurvedList"/>
    <dgm:cxn modelId="{5018B58E-3223-41DC-BDB1-9D984C6A1DFB}" type="presParOf" srcId="{B5A74EC5-4DC9-49B3-A5C3-BEA9B6B61F16}" destId="{35A45D4E-8D61-4160-8865-DD0458CD100A}" srcOrd="1" destOrd="0" presId="urn:microsoft.com/office/officeart/2008/layout/VerticalCurvedList"/>
    <dgm:cxn modelId="{4C95DD74-3CEF-45E0-A774-BF4E317A5524}" type="presParOf" srcId="{B5A74EC5-4DC9-49B3-A5C3-BEA9B6B61F16}" destId="{8A50EFC4-DBC8-4337-BD5A-70D41466DB13}" srcOrd="2" destOrd="0" presId="urn:microsoft.com/office/officeart/2008/layout/VerticalCurvedList"/>
    <dgm:cxn modelId="{D5D024C8-FAE9-4A5C-9BA2-32AED6F44A9B}" type="presParOf" srcId="{8A50EFC4-DBC8-4337-BD5A-70D41466DB13}" destId="{4E523EFB-9642-4AB3-931E-80174E8EF921}" srcOrd="0" destOrd="0" presId="urn:microsoft.com/office/officeart/2008/layout/VerticalCurvedList"/>
    <dgm:cxn modelId="{12D9A303-2D4F-4D06-AA77-74976DB604AE}" type="presParOf" srcId="{B5A74EC5-4DC9-49B3-A5C3-BEA9B6B61F16}" destId="{50F4BE8E-DC02-4292-845D-20339BE04938}" srcOrd="3" destOrd="0" presId="urn:microsoft.com/office/officeart/2008/layout/VerticalCurvedList"/>
    <dgm:cxn modelId="{475AF4AC-1C97-4706-94FC-6A4C89D9D8C3}" type="presParOf" srcId="{B5A74EC5-4DC9-49B3-A5C3-BEA9B6B61F16}" destId="{C4466576-0723-4F92-9EA0-30F0102E80FE}" srcOrd="4" destOrd="0" presId="urn:microsoft.com/office/officeart/2008/layout/VerticalCurvedList"/>
    <dgm:cxn modelId="{41F5615E-E9C2-40EE-8B2D-B7FCC2848BB7}" type="presParOf" srcId="{C4466576-0723-4F92-9EA0-30F0102E80FE}" destId="{437BE7D9-34C9-4F62-A3C4-F96A4DCF6283}" srcOrd="0" destOrd="0" presId="urn:microsoft.com/office/officeart/2008/layout/VerticalCurvedList"/>
    <dgm:cxn modelId="{59549AE5-BBB7-4473-8DEE-30EA6398118E}" type="presParOf" srcId="{B5A74EC5-4DC9-49B3-A5C3-BEA9B6B61F16}" destId="{2A2687BB-4EFE-4CC6-BE4A-EC7B8350ABBD}" srcOrd="5" destOrd="0" presId="urn:microsoft.com/office/officeart/2008/layout/VerticalCurvedList"/>
    <dgm:cxn modelId="{E93D2FB4-E35C-4FB5-94D5-DF5539C61EF0}" type="presParOf" srcId="{B5A74EC5-4DC9-49B3-A5C3-BEA9B6B61F16}" destId="{06D86FB8-322D-47F9-938B-AAA7E5F21378}" srcOrd="6" destOrd="0" presId="urn:microsoft.com/office/officeart/2008/layout/VerticalCurvedList"/>
    <dgm:cxn modelId="{AAACA7DE-DE0F-4B8E-95F4-DF93806F6922}" type="presParOf" srcId="{06D86FB8-322D-47F9-938B-AAA7E5F21378}" destId="{65868238-4E30-49D8-B5BC-BEEC0AD33340}" srcOrd="0" destOrd="0" presId="urn:microsoft.com/office/officeart/2008/layout/VerticalCurvedList"/>
    <dgm:cxn modelId="{150B6B6B-E3E0-44F6-A6AC-715B1596A9E3}" type="presParOf" srcId="{B5A74EC5-4DC9-49B3-A5C3-BEA9B6B61F16}" destId="{4E38BA03-A78A-4BFD-8A01-3E9465C4E2F5}" srcOrd="7" destOrd="0" presId="urn:microsoft.com/office/officeart/2008/layout/VerticalCurvedList"/>
    <dgm:cxn modelId="{060BF9E9-55C5-4401-87F3-9F70972C0F44}" type="presParOf" srcId="{B5A74EC5-4DC9-49B3-A5C3-BEA9B6B61F16}" destId="{316EAB1D-ACA2-4D9D-946B-4DEA492A7E5A}" srcOrd="8" destOrd="0" presId="urn:microsoft.com/office/officeart/2008/layout/VerticalCurvedList"/>
    <dgm:cxn modelId="{96F1FDFC-C449-45AB-A5B6-ED4FE012672E}" type="presParOf" srcId="{316EAB1D-ACA2-4D9D-946B-4DEA492A7E5A}" destId="{10F693B9-6F03-437C-A469-24EE36418B08}"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6A35F7-25C4-474A-97B3-C4F383678F83}" type="doc">
      <dgm:prSet loTypeId="urn:microsoft.com/office/officeart/2008/layout/VerticalCurvedList" loCatId="list" qsTypeId="urn:microsoft.com/office/officeart/2005/8/quickstyle/simple1" qsCatId="simple" csTypeId="urn:microsoft.com/office/officeart/2005/8/colors/accent5_4" csCatId="accent5" phldr="1"/>
      <dgm:spPr/>
      <dgm:t>
        <a:bodyPr/>
        <a:lstStyle/>
        <a:p>
          <a:endParaRPr lang="en-US"/>
        </a:p>
      </dgm:t>
    </dgm:pt>
    <dgm:pt modelId="{023C1D6E-3AF6-47BB-9126-F26C9AEDB193}">
      <dgm:prSet phldrT="[Text]"/>
      <dgm:spPr>
        <a:solidFill>
          <a:schemeClr val="accent5">
            <a:lumMod val="60000"/>
            <a:lumOff val="40000"/>
          </a:schemeClr>
        </a:solidFill>
      </dgm:spPr>
      <dgm:t>
        <a:bodyPr/>
        <a:lstStyle/>
        <a:p>
          <a:r>
            <a:rPr lang="en-US" dirty="0"/>
            <a:t>Work creatively with conflict towards peaceful solutions</a:t>
          </a:r>
        </a:p>
      </dgm:t>
    </dgm:pt>
    <dgm:pt modelId="{8BE5DC21-E983-429F-922B-0677FEC824D9}" type="parTrans" cxnId="{466E023B-60AD-498E-9CFB-F6A77E0E3302}">
      <dgm:prSet/>
      <dgm:spPr/>
      <dgm:t>
        <a:bodyPr/>
        <a:lstStyle/>
        <a:p>
          <a:endParaRPr lang="en-US"/>
        </a:p>
      </dgm:t>
    </dgm:pt>
    <dgm:pt modelId="{72BA3004-49B3-4055-BE83-5C5CFDE66588}" type="sibTrans" cxnId="{466E023B-60AD-498E-9CFB-F6A77E0E3302}">
      <dgm:prSet/>
      <dgm:spPr/>
      <dgm:t>
        <a:bodyPr/>
        <a:lstStyle/>
        <a:p>
          <a:endParaRPr lang="en-US"/>
        </a:p>
      </dgm:t>
    </dgm:pt>
    <dgm:pt modelId="{AB0674CB-8A2B-4497-ACDA-B80D59C576F5}">
      <dgm:prSet phldrT="[Text]"/>
      <dgm:spPr>
        <a:solidFill>
          <a:schemeClr val="accent5">
            <a:lumMod val="50000"/>
          </a:schemeClr>
        </a:solidFill>
      </dgm:spPr>
      <dgm:t>
        <a:bodyPr/>
        <a:lstStyle/>
        <a:p>
          <a:r>
            <a:rPr lang="en-US" dirty="0"/>
            <a:t>Assist them to define their place in a changing world</a:t>
          </a:r>
        </a:p>
      </dgm:t>
    </dgm:pt>
    <dgm:pt modelId="{12B718E0-836E-4DB5-AAB8-A98258856CD6}" type="parTrans" cxnId="{EFD411E2-7B4E-44A0-B65E-DB6C7027D95A}">
      <dgm:prSet/>
      <dgm:spPr/>
      <dgm:t>
        <a:bodyPr/>
        <a:lstStyle/>
        <a:p>
          <a:endParaRPr lang="en-US"/>
        </a:p>
      </dgm:t>
    </dgm:pt>
    <dgm:pt modelId="{BC18B23C-E462-47E4-8EFC-D6E2C5DA367C}" type="sibTrans" cxnId="{EFD411E2-7B4E-44A0-B65E-DB6C7027D95A}">
      <dgm:prSet/>
      <dgm:spPr/>
      <dgm:t>
        <a:bodyPr/>
        <a:lstStyle/>
        <a:p>
          <a:endParaRPr lang="en-US"/>
        </a:p>
      </dgm:t>
    </dgm:pt>
    <dgm:pt modelId="{F9FEB164-EBF0-4A6C-A6D3-1B68119EB45C}">
      <dgm:prSet phldrT="[Text]"/>
      <dgm:spPr>
        <a:solidFill>
          <a:schemeClr val="accent5"/>
        </a:solidFill>
      </dgm:spPr>
      <dgm:t>
        <a:bodyPr/>
        <a:lstStyle/>
        <a:p>
          <a:r>
            <a:rPr lang="en-US" dirty="0"/>
            <a:t>Facilitate recognition of their values</a:t>
          </a:r>
        </a:p>
      </dgm:t>
    </dgm:pt>
    <dgm:pt modelId="{DEC4E31A-9399-4745-805A-D2864D12CA2B}" type="parTrans" cxnId="{8A4D807B-ADEE-4231-A85E-B1281755E461}">
      <dgm:prSet/>
      <dgm:spPr/>
      <dgm:t>
        <a:bodyPr/>
        <a:lstStyle/>
        <a:p>
          <a:endParaRPr lang="en-US"/>
        </a:p>
      </dgm:t>
    </dgm:pt>
    <dgm:pt modelId="{D03EF871-2F20-4E0E-A7BE-251E5CA029D7}" type="sibTrans" cxnId="{8A4D807B-ADEE-4231-A85E-B1281755E461}">
      <dgm:prSet/>
      <dgm:spPr/>
      <dgm:t>
        <a:bodyPr/>
        <a:lstStyle/>
        <a:p>
          <a:endParaRPr lang="en-US"/>
        </a:p>
      </dgm:t>
    </dgm:pt>
    <dgm:pt modelId="{EB2F33DF-F40C-4E2A-ADBA-37FD9FF4EFA1}" type="pres">
      <dgm:prSet presAssocID="{396A35F7-25C4-474A-97B3-C4F383678F83}" presName="Name0" presStyleCnt="0">
        <dgm:presLayoutVars>
          <dgm:chMax val="7"/>
          <dgm:chPref val="7"/>
          <dgm:dir/>
        </dgm:presLayoutVars>
      </dgm:prSet>
      <dgm:spPr/>
    </dgm:pt>
    <dgm:pt modelId="{B5A74EC5-4DC9-49B3-A5C3-BEA9B6B61F16}" type="pres">
      <dgm:prSet presAssocID="{396A35F7-25C4-474A-97B3-C4F383678F83}" presName="Name1" presStyleCnt="0"/>
      <dgm:spPr/>
    </dgm:pt>
    <dgm:pt modelId="{F5A5E76C-1156-4A04-A177-3BBDF01537B4}" type="pres">
      <dgm:prSet presAssocID="{396A35F7-25C4-474A-97B3-C4F383678F83}" presName="cycle" presStyleCnt="0"/>
      <dgm:spPr/>
    </dgm:pt>
    <dgm:pt modelId="{813976A4-ECFD-42DE-B64B-B51EAABEA286}" type="pres">
      <dgm:prSet presAssocID="{396A35F7-25C4-474A-97B3-C4F383678F83}" presName="srcNode" presStyleLbl="node1" presStyleIdx="0" presStyleCnt="3"/>
      <dgm:spPr/>
    </dgm:pt>
    <dgm:pt modelId="{E3814209-D20C-422B-8FB1-D00DA41F797D}" type="pres">
      <dgm:prSet presAssocID="{396A35F7-25C4-474A-97B3-C4F383678F83}" presName="conn" presStyleLbl="parChTrans1D2" presStyleIdx="0" presStyleCnt="1"/>
      <dgm:spPr/>
    </dgm:pt>
    <dgm:pt modelId="{F2B5E22A-824E-469E-B012-0C15650D205A}" type="pres">
      <dgm:prSet presAssocID="{396A35F7-25C4-474A-97B3-C4F383678F83}" presName="extraNode" presStyleLbl="node1" presStyleIdx="0" presStyleCnt="3"/>
      <dgm:spPr/>
    </dgm:pt>
    <dgm:pt modelId="{D64C4608-4551-4850-8B3A-9A419568D804}" type="pres">
      <dgm:prSet presAssocID="{396A35F7-25C4-474A-97B3-C4F383678F83}" presName="dstNode" presStyleLbl="node1" presStyleIdx="0" presStyleCnt="3"/>
      <dgm:spPr/>
    </dgm:pt>
    <dgm:pt modelId="{35A45D4E-8D61-4160-8865-DD0458CD100A}" type="pres">
      <dgm:prSet presAssocID="{F9FEB164-EBF0-4A6C-A6D3-1B68119EB45C}" presName="text_1" presStyleLbl="node1" presStyleIdx="0" presStyleCnt="3">
        <dgm:presLayoutVars>
          <dgm:bulletEnabled val="1"/>
        </dgm:presLayoutVars>
      </dgm:prSet>
      <dgm:spPr/>
    </dgm:pt>
    <dgm:pt modelId="{8A50EFC4-DBC8-4337-BD5A-70D41466DB13}" type="pres">
      <dgm:prSet presAssocID="{F9FEB164-EBF0-4A6C-A6D3-1B68119EB45C}" presName="accent_1" presStyleCnt="0"/>
      <dgm:spPr/>
    </dgm:pt>
    <dgm:pt modelId="{4E523EFB-9642-4AB3-931E-80174E8EF921}" type="pres">
      <dgm:prSet presAssocID="{F9FEB164-EBF0-4A6C-A6D3-1B68119EB45C}" presName="accentRepeatNode" presStyleLbl="solidFgAcc1" presStyleIdx="0" presStyleCnt="3"/>
      <dgm:spPr/>
    </dgm:pt>
    <dgm:pt modelId="{50F4BE8E-DC02-4292-845D-20339BE04938}" type="pres">
      <dgm:prSet presAssocID="{023C1D6E-3AF6-47BB-9126-F26C9AEDB193}" presName="text_2" presStyleLbl="node1" presStyleIdx="1" presStyleCnt="3">
        <dgm:presLayoutVars>
          <dgm:bulletEnabled val="1"/>
        </dgm:presLayoutVars>
      </dgm:prSet>
      <dgm:spPr/>
    </dgm:pt>
    <dgm:pt modelId="{C4466576-0723-4F92-9EA0-30F0102E80FE}" type="pres">
      <dgm:prSet presAssocID="{023C1D6E-3AF6-47BB-9126-F26C9AEDB193}" presName="accent_2" presStyleCnt="0"/>
      <dgm:spPr/>
    </dgm:pt>
    <dgm:pt modelId="{437BE7D9-34C9-4F62-A3C4-F96A4DCF6283}" type="pres">
      <dgm:prSet presAssocID="{023C1D6E-3AF6-47BB-9126-F26C9AEDB193}" presName="accentRepeatNode" presStyleLbl="solidFgAcc1" presStyleIdx="1" presStyleCnt="3"/>
      <dgm:spPr/>
    </dgm:pt>
    <dgm:pt modelId="{2A2687BB-4EFE-4CC6-BE4A-EC7B8350ABBD}" type="pres">
      <dgm:prSet presAssocID="{AB0674CB-8A2B-4497-ACDA-B80D59C576F5}" presName="text_3" presStyleLbl="node1" presStyleIdx="2" presStyleCnt="3">
        <dgm:presLayoutVars>
          <dgm:bulletEnabled val="1"/>
        </dgm:presLayoutVars>
      </dgm:prSet>
      <dgm:spPr/>
    </dgm:pt>
    <dgm:pt modelId="{06D86FB8-322D-47F9-938B-AAA7E5F21378}" type="pres">
      <dgm:prSet presAssocID="{AB0674CB-8A2B-4497-ACDA-B80D59C576F5}" presName="accent_3" presStyleCnt="0"/>
      <dgm:spPr/>
    </dgm:pt>
    <dgm:pt modelId="{65868238-4E30-49D8-B5BC-BEEC0AD33340}" type="pres">
      <dgm:prSet presAssocID="{AB0674CB-8A2B-4497-ACDA-B80D59C576F5}" presName="accentRepeatNode" presStyleLbl="solidFgAcc1" presStyleIdx="2" presStyleCnt="3"/>
      <dgm:spPr/>
    </dgm:pt>
  </dgm:ptLst>
  <dgm:cxnLst>
    <dgm:cxn modelId="{03D50B0F-7F59-4E3B-B0B1-6D3C56AA4034}" type="presOf" srcId="{023C1D6E-3AF6-47BB-9126-F26C9AEDB193}" destId="{50F4BE8E-DC02-4292-845D-20339BE04938}" srcOrd="0" destOrd="0" presId="urn:microsoft.com/office/officeart/2008/layout/VerticalCurvedList"/>
    <dgm:cxn modelId="{466E023B-60AD-498E-9CFB-F6A77E0E3302}" srcId="{396A35F7-25C4-474A-97B3-C4F383678F83}" destId="{023C1D6E-3AF6-47BB-9126-F26C9AEDB193}" srcOrd="1" destOrd="0" parTransId="{8BE5DC21-E983-429F-922B-0677FEC824D9}" sibTransId="{72BA3004-49B3-4055-BE83-5C5CFDE66588}"/>
    <dgm:cxn modelId="{AE040160-1FC0-470A-8F9A-3DDBADDCBD99}" type="presOf" srcId="{F9FEB164-EBF0-4A6C-A6D3-1B68119EB45C}" destId="{35A45D4E-8D61-4160-8865-DD0458CD100A}" srcOrd="0" destOrd="0" presId="urn:microsoft.com/office/officeart/2008/layout/VerticalCurvedList"/>
    <dgm:cxn modelId="{1DD61669-9077-4DFE-A2CF-9DA75A515504}" type="presOf" srcId="{396A35F7-25C4-474A-97B3-C4F383678F83}" destId="{EB2F33DF-F40C-4E2A-ADBA-37FD9FF4EFA1}" srcOrd="0" destOrd="0" presId="urn:microsoft.com/office/officeart/2008/layout/VerticalCurvedList"/>
    <dgm:cxn modelId="{7F326570-46B9-47FD-9236-B1FF26B622D4}" type="presOf" srcId="{AB0674CB-8A2B-4497-ACDA-B80D59C576F5}" destId="{2A2687BB-4EFE-4CC6-BE4A-EC7B8350ABBD}" srcOrd="0" destOrd="0" presId="urn:microsoft.com/office/officeart/2008/layout/VerticalCurvedList"/>
    <dgm:cxn modelId="{8A4D807B-ADEE-4231-A85E-B1281755E461}" srcId="{396A35F7-25C4-474A-97B3-C4F383678F83}" destId="{F9FEB164-EBF0-4A6C-A6D3-1B68119EB45C}" srcOrd="0" destOrd="0" parTransId="{DEC4E31A-9399-4745-805A-D2864D12CA2B}" sibTransId="{D03EF871-2F20-4E0E-A7BE-251E5CA029D7}"/>
    <dgm:cxn modelId="{8D1C0FE0-67D1-4CAF-96FF-FC94A87783A0}" type="presOf" srcId="{D03EF871-2F20-4E0E-A7BE-251E5CA029D7}" destId="{E3814209-D20C-422B-8FB1-D00DA41F797D}" srcOrd="0" destOrd="0" presId="urn:microsoft.com/office/officeart/2008/layout/VerticalCurvedList"/>
    <dgm:cxn modelId="{EFD411E2-7B4E-44A0-B65E-DB6C7027D95A}" srcId="{396A35F7-25C4-474A-97B3-C4F383678F83}" destId="{AB0674CB-8A2B-4497-ACDA-B80D59C576F5}" srcOrd="2" destOrd="0" parTransId="{12B718E0-836E-4DB5-AAB8-A98258856CD6}" sibTransId="{BC18B23C-E462-47E4-8EFC-D6E2C5DA367C}"/>
    <dgm:cxn modelId="{1BBF859A-C564-4D8F-B977-D87F7147DEC0}" type="presParOf" srcId="{EB2F33DF-F40C-4E2A-ADBA-37FD9FF4EFA1}" destId="{B5A74EC5-4DC9-49B3-A5C3-BEA9B6B61F16}" srcOrd="0" destOrd="0" presId="urn:microsoft.com/office/officeart/2008/layout/VerticalCurvedList"/>
    <dgm:cxn modelId="{EA4EE75E-71B9-46FF-84B0-D019FA8AC25B}" type="presParOf" srcId="{B5A74EC5-4DC9-49B3-A5C3-BEA9B6B61F16}" destId="{F5A5E76C-1156-4A04-A177-3BBDF01537B4}" srcOrd="0" destOrd="0" presId="urn:microsoft.com/office/officeart/2008/layout/VerticalCurvedList"/>
    <dgm:cxn modelId="{FA6B1BAF-624C-43AB-88E4-E10FBFDDB3E1}" type="presParOf" srcId="{F5A5E76C-1156-4A04-A177-3BBDF01537B4}" destId="{813976A4-ECFD-42DE-B64B-B51EAABEA286}" srcOrd="0" destOrd="0" presId="urn:microsoft.com/office/officeart/2008/layout/VerticalCurvedList"/>
    <dgm:cxn modelId="{ADA5F579-4DCF-47A5-810E-FC381F8F8374}" type="presParOf" srcId="{F5A5E76C-1156-4A04-A177-3BBDF01537B4}" destId="{E3814209-D20C-422B-8FB1-D00DA41F797D}" srcOrd="1" destOrd="0" presId="urn:microsoft.com/office/officeart/2008/layout/VerticalCurvedList"/>
    <dgm:cxn modelId="{8D66E849-02CE-482E-A22F-9D79CF39F316}" type="presParOf" srcId="{F5A5E76C-1156-4A04-A177-3BBDF01537B4}" destId="{F2B5E22A-824E-469E-B012-0C15650D205A}" srcOrd="2" destOrd="0" presId="urn:microsoft.com/office/officeart/2008/layout/VerticalCurvedList"/>
    <dgm:cxn modelId="{8F7E464A-3BC6-49AC-9AB2-022833D15141}" type="presParOf" srcId="{F5A5E76C-1156-4A04-A177-3BBDF01537B4}" destId="{D64C4608-4551-4850-8B3A-9A419568D804}" srcOrd="3" destOrd="0" presId="urn:microsoft.com/office/officeart/2008/layout/VerticalCurvedList"/>
    <dgm:cxn modelId="{5018B58E-3223-41DC-BDB1-9D984C6A1DFB}" type="presParOf" srcId="{B5A74EC5-4DC9-49B3-A5C3-BEA9B6B61F16}" destId="{35A45D4E-8D61-4160-8865-DD0458CD100A}" srcOrd="1" destOrd="0" presId="urn:microsoft.com/office/officeart/2008/layout/VerticalCurvedList"/>
    <dgm:cxn modelId="{4C95DD74-3CEF-45E0-A774-BF4E317A5524}" type="presParOf" srcId="{B5A74EC5-4DC9-49B3-A5C3-BEA9B6B61F16}" destId="{8A50EFC4-DBC8-4337-BD5A-70D41466DB13}" srcOrd="2" destOrd="0" presId="urn:microsoft.com/office/officeart/2008/layout/VerticalCurvedList"/>
    <dgm:cxn modelId="{D5D024C8-FAE9-4A5C-9BA2-32AED6F44A9B}" type="presParOf" srcId="{8A50EFC4-DBC8-4337-BD5A-70D41466DB13}" destId="{4E523EFB-9642-4AB3-931E-80174E8EF921}" srcOrd="0" destOrd="0" presId="urn:microsoft.com/office/officeart/2008/layout/VerticalCurvedList"/>
    <dgm:cxn modelId="{12D9A303-2D4F-4D06-AA77-74976DB604AE}" type="presParOf" srcId="{B5A74EC5-4DC9-49B3-A5C3-BEA9B6B61F16}" destId="{50F4BE8E-DC02-4292-845D-20339BE04938}" srcOrd="3" destOrd="0" presId="urn:microsoft.com/office/officeart/2008/layout/VerticalCurvedList"/>
    <dgm:cxn modelId="{475AF4AC-1C97-4706-94FC-6A4C89D9D8C3}" type="presParOf" srcId="{B5A74EC5-4DC9-49B3-A5C3-BEA9B6B61F16}" destId="{C4466576-0723-4F92-9EA0-30F0102E80FE}" srcOrd="4" destOrd="0" presId="urn:microsoft.com/office/officeart/2008/layout/VerticalCurvedList"/>
    <dgm:cxn modelId="{41F5615E-E9C2-40EE-8B2D-B7FCC2848BB7}" type="presParOf" srcId="{C4466576-0723-4F92-9EA0-30F0102E80FE}" destId="{437BE7D9-34C9-4F62-A3C4-F96A4DCF6283}" srcOrd="0" destOrd="0" presId="urn:microsoft.com/office/officeart/2008/layout/VerticalCurvedList"/>
    <dgm:cxn modelId="{59549AE5-BBB7-4473-8DEE-30EA6398118E}" type="presParOf" srcId="{B5A74EC5-4DC9-49B3-A5C3-BEA9B6B61F16}" destId="{2A2687BB-4EFE-4CC6-BE4A-EC7B8350ABBD}" srcOrd="5" destOrd="0" presId="urn:microsoft.com/office/officeart/2008/layout/VerticalCurvedList"/>
    <dgm:cxn modelId="{E93D2FB4-E35C-4FB5-94D5-DF5539C61EF0}" type="presParOf" srcId="{B5A74EC5-4DC9-49B3-A5C3-BEA9B6B61F16}" destId="{06D86FB8-322D-47F9-938B-AAA7E5F21378}" srcOrd="6" destOrd="0" presId="urn:microsoft.com/office/officeart/2008/layout/VerticalCurvedList"/>
    <dgm:cxn modelId="{AAACA7DE-DE0F-4B8E-95F4-DF93806F6922}" type="presParOf" srcId="{06D86FB8-322D-47F9-938B-AAA7E5F21378}" destId="{65868238-4E30-49D8-B5BC-BEEC0AD3334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6A35F7-25C4-474A-97B3-C4F383678F83}" type="doc">
      <dgm:prSet loTypeId="urn:microsoft.com/office/officeart/2008/layout/VerticalCurvedList" loCatId="list" qsTypeId="urn:microsoft.com/office/officeart/2005/8/quickstyle/simple1" qsCatId="simple" csTypeId="urn:microsoft.com/office/officeart/2005/8/colors/accent2_4" csCatId="accent2" phldr="1"/>
      <dgm:spPr/>
      <dgm:t>
        <a:bodyPr/>
        <a:lstStyle/>
        <a:p>
          <a:endParaRPr lang="en-US"/>
        </a:p>
      </dgm:t>
    </dgm:pt>
    <dgm:pt modelId="{023C1D6E-3AF6-47BB-9126-F26C9AEDB193}">
      <dgm:prSet phldrT="[Text]"/>
      <dgm:spPr>
        <a:solidFill>
          <a:schemeClr val="accent2">
            <a:lumMod val="20000"/>
            <a:lumOff val="80000"/>
          </a:schemeClr>
        </a:solidFill>
      </dgm:spPr>
      <dgm:t>
        <a:bodyPr/>
        <a:lstStyle/>
        <a:p>
          <a:r>
            <a:rPr lang="en-US" dirty="0">
              <a:solidFill>
                <a:schemeClr val="tx1"/>
              </a:solidFill>
            </a:rPr>
            <a:t>Work effectively in teams</a:t>
          </a:r>
        </a:p>
      </dgm:t>
    </dgm:pt>
    <dgm:pt modelId="{8BE5DC21-E983-429F-922B-0677FEC824D9}" type="parTrans" cxnId="{466E023B-60AD-498E-9CFB-F6A77E0E3302}">
      <dgm:prSet/>
      <dgm:spPr/>
      <dgm:t>
        <a:bodyPr/>
        <a:lstStyle/>
        <a:p>
          <a:endParaRPr lang="en-US"/>
        </a:p>
      </dgm:t>
    </dgm:pt>
    <dgm:pt modelId="{72BA3004-49B3-4055-BE83-5C5CFDE66588}" type="sibTrans" cxnId="{466E023B-60AD-498E-9CFB-F6A77E0E3302}">
      <dgm:prSet/>
      <dgm:spPr/>
      <dgm:t>
        <a:bodyPr/>
        <a:lstStyle/>
        <a:p>
          <a:endParaRPr lang="en-US"/>
        </a:p>
      </dgm:t>
    </dgm:pt>
    <dgm:pt modelId="{AB0674CB-8A2B-4497-ACDA-B80D59C576F5}">
      <dgm:prSet phldrT="[Text]"/>
      <dgm:spPr>
        <a:solidFill>
          <a:schemeClr val="accent2"/>
        </a:solidFill>
      </dgm:spPr>
      <dgm:t>
        <a:bodyPr/>
        <a:lstStyle/>
        <a:p>
          <a:r>
            <a:rPr lang="en-US" dirty="0">
              <a:solidFill>
                <a:schemeClr val="tx1"/>
              </a:solidFill>
            </a:rPr>
            <a:t>Lead and manage others</a:t>
          </a:r>
        </a:p>
      </dgm:t>
    </dgm:pt>
    <dgm:pt modelId="{12B718E0-836E-4DB5-AAB8-A98258856CD6}" type="parTrans" cxnId="{EFD411E2-7B4E-44A0-B65E-DB6C7027D95A}">
      <dgm:prSet/>
      <dgm:spPr/>
      <dgm:t>
        <a:bodyPr/>
        <a:lstStyle/>
        <a:p>
          <a:endParaRPr lang="en-US"/>
        </a:p>
      </dgm:t>
    </dgm:pt>
    <dgm:pt modelId="{BC18B23C-E462-47E4-8EFC-D6E2C5DA367C}" type="sibTrans" cxnId="{EFD411E2-7B4E-44A0-B65E-DB6C7027D95A}">
      <dgm:prSet/>
      <dgm:spPr/>
      <dgm:t>
        <a:bodyPr/>
        <a:lstStyle/>
        <a:p>
          <a:endParaRPr lang="en-US"/>
        </a:p>
      </dgm:t>
    </dgm:pt>
    <dgm:pt modelId="{F9FEB164-EBF0-4A6C-A6D3-1B68119EB45C}">
      <dgm:prSet phldrT="[Text]"/>
      <dgm:spPr>
        <a:solidFill>
          <a:schemeClr val="accent2"/>
        </a:solidFill>
      </dgm:spPr>
      <dgm:t>
        <a:bodyPr/>
        <a:lstStyle/>
        <a:p>
          <a:r>
            <a:rPr lang="en-US" dirty="0">
              <a:solidFill>
                <a:schemeClr val="tx1"/>
              </a:solidFill>
            </a:rPr>
            <a:t>Identify and manage resources</a:t>
          </a:r>
        </a:p>
      </dgm:t>
    </dgm:pt>
    <dgm:pt modelId="{DEC4E31A-9399-4745-805A-D2864D12CA2B}" type="parTrans" cxnId="{8A4D807B-ADEE-4231-A85E-B1281755E461}">
      <dgm:prSet/>
      <dgm:spPr/>
      <dgm:t>
        <a:bodyPr/>
        <a:lstStyle/>
        <a:p>
          <a:endParaRPr lang="en-US"/>
        </a:p>
      </dgm:t>
    </dgm:pt>
    <dgm:pt modelId="{D03EF871-2F20-4E0E-A7BE-251E5CA029D7}" type="sibTrans" cxnId="{8A4D807B-ADEE-4231-A85E-B1281755E461}">
      <dgm:prSet/>
      <dgm:spPr/>
      <dgm:t>
        <a:bodyPr/>
        <a:lstStyle/>
        <a:p>
          <a:endParaRPr lang="en-US"/>
        </a:p>
      </dgm:t>
    </dgm:pt>
    <dgm:pt modelId="{62A0F608-E73F-480A-A654-0D82B0BE41CF}">
      <dgm:prSet phldrT="[Text]"/>
      <dgm:spPr>
        <a:solidFill>
          <a:schemeClr val="accent2">
            <a:lumMod val="60000"/>
            <a:lumOff val="40000"/>
          </a:schemeClr>
        </a:solidFill>
      </dgm:spPr>
      <dgm:t>
        <a:bodyPr/>
        <a:lstStyle/>
        <a:p>
          <a:r>
            <a:rPr lang="en-US" dirty="0">
              <a:solidFill>
                <a:schemeClr val="tx1"/>
              </a:solidFill>
            </a:rPr>
            <a:t>Promote change and development within organizations and systems</a:t>
          </a:r>
        </a:p>
      </dgm:t>
    </dgm:pt>
    <dgm:pt modelId="{EFFD8CA2-AE10-4760-8B43-CD0C7034705F}" type="parTrans" cxnId="{EB207A4D-3CEB-41C1-8872-30C5139B22FF}">
      <dgm:prSet/>
      <dgm:spPr/>
      <dgm:t>
        <a:bodyPr/>
        <a:lstStyle/>
        <a:p>
          <a:endParaRPr lang="en-US"/>
        </a:p>
      </dgm:t>
    </dgm:pt>
    <dgm:pt modelId="{FC64777F-841E-4156-9038-94BD29F5CBA6}" type="sibTrans" cxnId="{EB207A4D-3CEB-41C1-8872-30C5139B22FF}">
      <dgm:prSet/>
      <dgm:spPr/>
      <dgm:t>
        <a:bodyPr/>
        <a:lstStyle/>
        <a:p>
          <a:endParaRPr lang="en-US"/>
        </a:p>
      </dgm:t>
    </dgm:pt>
    <dgm:pt modelId="{EB2F33DF-F40C-4E2A-ADBA-37FD9FF4EFA1}" type="pres">
      <dgm:prSet presAssocID="{396A35F7-25C4-474A-97B3-C4F383678F83}" presName="Name0" presStyleCnt="0">
        <dgm:presLayoutVars>
          <dgm:chMax val="7"/>
          <dgm:chPref val="7"/>
          <dgm:dir/>
        </dgm:presLayoutVars>
      </dgm:prSet>
      <dgm:spPr/>
    </dgm:pt>
    <dgm:pt modelId="{B5A74EC5-4DC9-49B3-A5C3-BEA9B6B61F16}" type="pres">
      <dgm:prSet presAssocID="{396A35F7-25C4-474A-97B3-C4F383678F83}" presName="Name1" presStyleCnt="0"/>
      <dgm:spPr/>
    </dgm:pt>
    <dgm:pt modelId="{F5A5E76C-1156-4A04-A177-3BBDF01537B4}" type="pres">
      <dgm:prSet presAssocID="{396A35F7-25C4-474A-97B3-C4F383678F83}" presName="cycle" presStyleCnt="0"/>
      <dgm:spPr/>
    </dgm:pt>
    <dgm:pt modelId="{813976A4-ECFD-42DE-B64B-B51EAABEA286}" type="pres">
      <dgm:prSet presAssocID="{396A35F7-25C4-474A-97B3-C4F383678F83}" presName="srcNode" presStyleLbl="node1" presStyleIdx="0" presStyleCnt="4"/>
      <dgm:spPr/>
    </dgm:pt>
    <dgm:pt modelId="{E3814209-D20C-422B-8FB1-D00DA41F797D}" type="pres">
      <dgm:prSet presAssocID="{396A35F7-25C4-474A-97B3-C4F383678F83}" presName="conn" presStyleLbl="parChTrans1D2" presStyleIdx="0" presStyleCnt="1"/>
      <dgm:spPr/>
    </dgm:pt>
    <dgm:pt modelId="{F2B5E22A-824E-469E-B012-0C15650D205A}" type="pres">
      <dgm:prSet presAssocID="{396A35F7-25C4-474A-97B3-C4F383678F83}" presName="extraNode" presStyleLbl="node1" presStyleIdx="0" presStyleCnt="4"/>
      <dgm:spPr/>
    </dgm:pt>
    <dgm:pt modelId="{D64C4608-4551-4850-8B3A-9A419568D804}" type="pres">
      <dgm:prSet presAssocID="{396A35F7-25C4-474A-97B3-C4F383678F83}" presName="dstNode" presStyleLbl="node1" presStyleIdx="0" presStyleCnt="4"/>
      <dgm:spPr/>
    </dgm:pt>
    <dgm:pt modelId="{35A45D4E-8D61-4160-8865-DD0458CD100A}" type="pres">
      <dgm:prSet presAssocID="{F9FEB164-EBF0-4A6C-A6D3-1B68119EB45C}" presName="text_1" presStyleLbl="node1" presStyleIdx="0" presStyleCnt="4">
        <dgm:presLayoutVars>
          <dgm:bulletEnabled val="1"/>
        </dgm:presLayoutVars>
      </dgm:prSet>
      <dgm:spPr/>
    </dgm:pt>
    <dgm:pt modelId="{8A50EFC4-DBC8-4337-BD5A-70D41466DB13}" type="pres">
      <dgm:prSet presAssocID="{F9FEB164-EBF0-4A6C-A6D3-1B68119EB45C}" presName="accent_1" presStyleCnt="0"/>
      <dgm:spPr/>
    </dgm:pt>
    <dgm:pt modelId="{4E523EFB-9642-4AB3-931E-80174E8EF921}" type="pres">
      <dgm:prSet presAssocID="{F9FEB164-EBF0-4A6C-A6D3-1B68119EB45C}" presName="accentRepeatNode" presStyleLbl="solidFgAcc1" presStyleIdx="0" presStyleCnt="4"/>
      <dgm:spPr/>
    </dgm:pt>
    <dgm:pt modelId="{50F4BE8E-DC02-4292-845D-20339BE04938}" type="pres">
      <dgm:prSet presAssocID="{023C1D6E-3AF6-47BB-9126-F26C9AEDB193}" presName="text_2" presStyleLbl="node1" presStyleIdx="1" presStyleCnt="4">
        <dgm:presLayoutVars>
          <dgm:bulletEnabled val="1"/>
        </dgm:presLayoutVars>
      </dgm:prSet>
      <dgm:spPr/>
    </dgm:pt>
    <dgm:pt modelId="{C4466576-0723-4F92-9EA0-30F0102E80FE}" type="pres">
      <dgm:prSet presAssocID="{023C1D6E-3AF6-47BB-9126-F26C9AEDB193}" presName="accent_2" presStyleCnt="0"/>
      <dgm:spPr/>
    </dgm:pt>
    <dgm:pt modelId="{437BE7D9-34C9-4F62-A3C4-F96A4DCF6283}" type="pres">
      <dgm:prSet presAssocID="{023C1D6E-3AF6-47BB-9126-F26C9AEDB193}" presName="accentRepeatNode" presStyleLbl="solidFgAcc1" presStyleIdx="1" presStyleCnt="4"/>
      <dgm:spPr/>
    </dgm:pt>
    <dgm:pt modelId="{2A2687BB-4EFE-4CC6-BE4A-EC7B8350ABBD}" type="pres">
      <dgm:prSet presAssocID="{AB0674CB-8A2B-4497-ACDA-B80D59C576F5}" presName="text_3" presStyleLbl="node1" presStyleIdx="2" presStyleCnt="4">
        <dgm:presLayoutVars>
          <dgm:bulletEnabled val="1"/>
        </dgm:presLayoutVars>
      </dgm:prSet>
      <dgm:spPr/>
    </dgm:pt>
    <dgm:pt modelId="{06D86FB8-322D-47F9-938B-AAA7E5F21378}" type="pres">
      <dgm:prSet presAssocID="{AB0674CB-8A2B-4497-ACDA-B80D59C576F5}" presName="accent_3" presStyleCnt="0"/>
      <dgm:spPr/>
    </dgm:pt>
    <dgm:pt modelId="{65868238-4E30-49D8-B5BC-BEEC0AD33340}" type="pres">
      <dgm:prSet presAssocID="{AB0674CB-8A2B-4497-ACDA-B80D59C576F5}" presName="accentRepeatNode" presStyleLbl="solidFgAcc1" presStyleIdx="2" presStyleCnt="4"/>
      <dgm:spPr/>
    </dgm:pt>
    <dgm:pt modelId="{4E38BA03-A78A-4BFD-8A01-3E9465C4E2F5}" type="pres">
      <dgm:prSet presAssocID="{62A0F608-E73F-480A-A654-0D82B0BE41CF}" presName="text_4" presStyleLbl="node1" presStyleIdx="3" presStyleCnt="4">
        <dgm:presLayoutVars>
          <dgm:bulletEnabled val="1"/>
        </dgm:presLayoutVars>
      </dgm:prSet>
      <dgm:spPr/>
    </dgm:pt>
    <dgm:pt modelId="{316EAB1D-ACA2-4D9D-946B-4DEA492A7E5A}" type="pres">
      <dgm:prSet presAssocID="{62A0F608-E73F-480A-A654-0D82B0BE41CF}" presName="accent_4" presStyleCnt="0"/>
      <dgm:spPr/>
    </dgm:pt>
    <dgm:pt modelId="{10F693B9-6F03-437C-A469-24EE36418B08}" type="pres">
      <dgm:prSet presAssocID="{62A0F608-E73F-480A-A654-0D82B0BE41CF}" presName="accentRepeatNode" presStyleLbl="solidFgAcc1" presStyleIdx="3" presStyleCnt="4"/>
      <dgm:spPr/>
    </dgm:pt>
  </dgm:ptLst>
  <dgm:cxnLst>
    <dgm:cxn modelId="{03D50B0F-7F59-4E3B-B0B1-6D3C56AA4034}" type="presOf" srcId="{023C1D6E-3AF6-47BB-9126-F26C9AEDB193}" destId="{50F4BE8E-DC02-4292-845D-20339BE04938}" srcOrd="0" destOrd="0" presId="urn:microsoft.com/office/officeart/2008/layout/VerticalCurvedList"/>
    <dgm:cxn modelId="{5CD1632A-C676-4798-AA04-425C9F0FDE1D}" type="presOf" srcId="{62A0F608-E73F-480A-A654-0D82B0BE41CF}" destId="{4E38BA03-A78A-4BFD-8A01-3E9465C4E2F5}" srcOrd="0" destOrd="0" presId="urn:microsoft.com/office/officeart/2008/layout/VerticalCurvedList"/>
    <dgm:cxn modelId="{466E023B-60AD-498E-9CFB-F6A77E0E3302}" srcId="{396A35F7-25C4-474A-97B3-C4F383678F83}" destId="{023C1D6E-3AF6-47BB-9126-F26C9AEDB193}" srcOrd="1" destOrd="0" parTransId="{8BE5DC21-E983-429F-922B-0677FEC824D9}" sibTransId="{72BA3004-49B3-4055-BE83-5C5CFDE66588}"/>
    <dgm:cxn modelId="{AE040160-1FC0-470A-8F9A-3DDBADDCBD99}" type="presOf" srcId="{F9FEB164-EBF0-4A6C-A6D3-1B68119EB45C}" destId="{35A45D4E-8D61-4160-8865-DD0458CD100A}" srcOrd="0" destOrd="0" presId="urn:microsoft.com/office/officeart/2008/layout/VerticalCurvedList"/>
    <dgm:cxn modelId="{1DD61669-9077-4DFE-A2CF-9DA75A515504}" type="presOf" srcId="{396A35F7-25C4-474A-97B3-C4F383678F83}" destId="{EB2F33DF-F40C-4E2A-ADBA-37FD9FF4EFA1}" srcOrd="0" destOrd="0" presId="urn:microsoft.com/office/officeart/2008/layout/VerticalCurvedList"/>
    <dgm:cxn modelId="{EB207A4D-3CEB-41C1-8872-30C5139B22FF}" srcId="{396A35F7-25C4-474A-97B3-C4F383678F83}" destId="{62A0F608-E73F-480A-A654-0D82B0BE41CF}" srcOrd="3" destOrd="0" parTransId="{EFFD8CA2-AE10-4760-8B43-CD0C7034705F}" sibTransId="{FC64777F-841E-4156-9038-94BD29F5CBA6}"/>
    <dgm:cxn modelId="{7F326570-46B9-47FD-9236-B1FF26B622D4}" type="presOf" srcId="{AB0674CB-8A2B-4497-ACDA-B80D59C576F5}" destId="{2A2687BB-4EFE-4CC6-BE4A-EC7B8350ABBD}" srcOrd="0" destOrd="0" presId="urn:microsoft.com/office/officeart/2008/layout/VerticalCurvedList"/>
    <dgm:cxn modelId="{8A4D807B-ADEE-4231-A85E-B1281755E461}" srcId="{396A35F7-25C4-474A-97B3-C4F383678F83}" destId="{F9FEB164-EBF0-4A6C-A6D3-1B68119EB45C}" srcOrd="0" destOrd="0" parTransId="{DEC4E31A-9399-4745-805A-D2864D12CA2B}" sibTransId="{D03EF871-2F20-4E0E-A7BE-251E5CA029D7}"/>
    <dgm:cxn modelId="{8D1C0FE0-67D1-4CAF-96FF-FC94A87783A0}" type="presOf" srcId="{D03EF871-2F20-4E0E-A7BE-251E5CA029D7}" destId="{E3814209-D20C-422B-8FB1-D00DA41F797D}" srcOrd="0" destOrd="0" presId="urn:microsoft.com/office/officeart/2008/layout/VerticalCurvedList"/>
    <dgm:cxn modelId="{EFD411E2-7B4E-44A0-B65E-DB6C7027D95A}" srcId="{396A35F7-25C4-474A-97B3-C4F383678F83}" destId="{AB0674CB-8A2B-4497-ACDA-B80D59C576F5}" srcOrd="2" destOrd="0" parTransId="{12B718E0-836E-4DB5-AAB8-A98258856CD6}" sibTransId="{BC18B23C-E462-47E4-8EFC-D6E2C5DA367C}"/>
    <dgm:cxn modelId="{1BBF859A-C564-4D8F-B977-D87F7147DEC0}" type="presParOf" srcId="{EB2F33DF-F40C-4E2A-ADBA-37FD9FF4EFA1}" destId="{B5A74EC5-4DC9-49B3-A5C3-BEA9B6B61F16}" srcOrd="0" destOrd="0" presId="urn:microsoft.com/office/officeart/2008/layout/VerticalCurvedList"/>
    <dgm:cxn modelId="{EA4EE75E-71B9-46FF-84B0-D019FA8AC25B}" type="presParOf" srcId="{B5A74EC5-4DC9-49B3-A5C3-BEA9B6B61F16}" destId="{F5A5E76C-1156-4A04-A177-3BBDF01537B4}" srcOrd="0" destOrd="0" presId="urn:microsoft.com/office/officeart/2008/layout/VerticalCurvedList"/>
    <dgm:cxn modelId="{FA6B1BAF-624C-43AB-88E4-E10FBFDDB3E1}" type="presParOf" srcId="{F5A5E76C-1156-4A04-A177-3BBDF01537B4}" destId="{813976A4-ECFD-42DE-B64B-B51EAABEA286}" srcOrd="0" destOrd="0" presId="urn:microsoft.com/office/officeart/2008/layout/VerticalCurvedList"/>
    <dgm:cxn modelId="{ADA5F579-4DCF-47A5-810E-FC381F8F8374}" type="presParOf" srcId="{F5A5E76C-1156-4A04-A177-3BBDF01537B4}" destId="{E3814209-D20C-422B-8FB1-D00DA41F797D}" srcOrd="1" destOrd="0" presId="urn:microsoft.com/office/officeart/2008/layout/VerticalCurvedList"/>
    <dgm:cxn modelId="{8D66E849-02CE-482E-A22F-9D79CF39F316}" type="presParOf" srcId="{F5A5E76C-1156-4A04-A177-3BBDF01537B4}" destId="{F2B5E22A-824E-469E-B012-0C15650D205A}" srcOrd="2" destOrd="0" presId="urn:microsoft.com/office/officeart/2008/layout/VerticalCurvedList"/>
    <dgm:cxn modelId="{8F7E464A-3BC6-49AC-9AB2-022833D15141}" type="presParOf" srcId="{F5A5E76C-1156-4A04-A177-3BBDF01537B4}" destId="{D64C4608-4551-4850-8B3A-9A419568D804}" srcOrd="3" destOrd="0" presId="urn:microsoft.com/office/officeart/2008/layout/VerticalCurvedList"/>
    <dgm:cxn modelId="{5018B58E-3223-41DC-BDB1-9D984C6A1DFB}" type="presParOf" srcId="{B5A74EC5-4DC9-49B3-A5C3-BEA9B6B61F16}" destId="{35A45D4E-8D61-4160-8865-DD0458CD100A}" srcOrd="1" destOrd="0" presId="urn:microsoft.com/office/officeart/2008/layout/VerticalCurvedList"/>
    <dgm:cxn modelId="{4C95DD74-3CEF-45E0-A774-BF4E317A5524}" type="presParOf" srcId="{B5A74EC5-4DC9-49B3-A5C3-BEA9B6B61F16}" destId="{8A50EFC4-DBC8-4337-BD5A-70D41466DB13}" srcOrd="2" destOrd="0" presId="urn:microsoft.com/office/officeart/2008/layout/VerticalCurvedList"/>
    <dgm:cxn modelId="{D5D024C8-FAE9-4A5C-9BA2-32AED6F44A9B}" type="presParOf" srcId="{8A50EFC4-DBC8-4337-BD5A-70D41466DB13}" destId="{4E523EFB-9642-4AB3-931E-80174E8EF921}" srcOrd="0" destOrd="0" presId="urn:microsoft.com/office/officeart/2008/layout/VerticalCurvedList"/>
    <dgm:cxn modelId="{12D9A303-2D4F-4D06-AA77-74976DB604AE}" type="presParOf" srcId="{B5A74EC5-4DC9-49B3-A5C3-BEA9B6B61F16}" destId="{50F4BE8E-DC02-4292-845D-20339BE04938}" srcOrd="3" destOrd="0" presId="urn:microsoft.com/office/officeart/2008/layout/VerticalCurvedList"/>
    <dgm:cxn modelId="{475AF4AC-1C97-4706-94FC-6A4C89D9D8C3}" type="presParOf" srcId="{B5A74EC5-4DC9-49B3-A5C3-BEA9B6B61F16}" destId="{C4466576-0723-4F92-9EA0-30F0102E80FE}" srcOrd="4" destOrd="0" presId="urn:microsoft.com/office/officeart/2008/layout/VerticalCurvedList"/>
    <dgm:cxn modelId="{41F5615E-E9C2-40EE-8B2D-B7FCC2848BB7}" type="presParOf" srcId="{C4466576-0723-4F92-9EA0-30F0102E80FE}" destId="{437BE7D9-34C9-4F62-A3C4-F96A4DCF6283}" srcOrd="0" destOrd="0" presId="urn:microsoft.com/office/officeart/2008/layout/VerticalCurvedList"/>
    <dgm:cxn modelId="{59549AE5-BBB7-4473-8DEE-30EA6398118E}" type="presParOf" srcId="{B5A74EC5-4DC9-49B3-A5C3-BEA9B6B61F16}" destId="{2A2687BB-4EFE-4CC6-BE4A-EC7B8350ABBD}" srcOrd="5" destOrd="0" presId="urn:microsoft.com/office/officeart/2008/layout/VerticalCurvedList"/>
    <dgm:cxn modelId="{E93D2FB4-E35C-4FB5-94D5-DF5539C61EF0}" type="presParOf" srcId="{B5A74EC5-4DC9-49B3-A5C3-BEA9B6B61F16}" destId="{06D86FB8-322D-47F9-938B-AAA7E5F21378}" srcOrd="6" destOrd="0" presId="urn:microsoft.com/office/officeart/2008/layout/VerticalCurvedList"/>
    <dgm:cxn modelId="{AAACA7DE-DE0F-4B8E-95F4-DF93806F6922}" type="presParOf" srcId="{06D86FB8-322D-47F9-938B-AAA7E5F21378}" destId="{65868238-4E30-49D8-B5BC-BEEC0AD33340}" srcOrd="0" destOrd="0" presId="urn:microsoft.com/office/officeart/2008/layout/VerticalCurvedList"/>
    <dgm:cxn modelId="{150B6B6B-E3E0-44F6-A6AC-715B1596A9E3}" type="presParOf" srcId="{B5A74EC5-4DC9-49B3-A5C3-BEA9B6B61F16}" destId="{4E38BA03-A78A-4BFD-8A01-3E9465C4E2F5}" srcOrd="7" destOrd="0" presId="urn:microsoft.com/office/officeart/2008/layout/VerticalCurvedList"/>
    <dgm:cxn modelId="{060BF9E9-55C5-4401-87F3-9F70972C0F44}" type="presParOf" srcId="{B5A74EC5-4DC9-49B3-A5C3-BEA9B6B61F16}" destId="{316EAB1D-ACA2-4D9D-946B-4DEA492A7E5A}" srcOrd="8" destOrd="0" presId="urn:microsoft.com/office/officeart/2008/layout/VerticalCurvedList"/>
    <dgm:cxn modelId="{96F1FDFC-C449-45AB-A5B6-ED4FE012672E}" type="presParOf" srcId="{316EAB1D-ACA2-4D9D-946B-4DEA492A7E5A}" destId="{10F693B9-6F03-437C-A469-24EE36418B08}"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814209-D20C-422B-8FB1-D00DA41F797D}">
      <dsp:nvSpPr>
        <dsp:cNvPr id="0" name=""/>
        <dsp:cNvSpPr/>
      </dsp:nvSpPr>
      <dsp:spPr>
        <a:xfrm>
          <a:off x="-5196220" y="-795935"/>
          <a:ext cx="6188006" cy="6188006"/>
        </a:xfrm>
        <a:prstGeom prst="blockArc">
          <a:avLst>
            <a:gd name="adj1" fmla="val 18900000"/>
            <a:gd name="adj2" fmla="val 2700000"/>
            <a:gd name="adj3" fmla="val 349"/>
          </a:avLst>
        </a:prstGeom>
        <a:noFill/>
        <a:ln w="12700" cap="flat" cmpd="sng" algn="ctr">
          <a:solidFill>
            <a:schemeClr val="accent4">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5A45D4E-8D61-4160-8865-DD0458CD100A}">
      <dsp:nvSpPr>
        <dsp:cNvPr id="0" name=""/>
        <dsp:cNvSpPr/>
      </dsp:nvSpPr>
      <dsp:spPr>
        <a:xfrm>
          <a:off x="637943" y="459613"/>
          <a:ext cx="8403202" cy="919227"/>
        </a:xfrm>
        <a:prstGeom prst="rect">
          <a:avLst/>
        </a:prstGeom>
        <a:solidFill>
          <a:schemeClr val="accent4">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9637" tIns="73660" rIns="73660" bIns="73660" numCol="1" spcCol="1270" anchor="ctr" anchorCtr="0">
          <a:noAutofit/>
        </a:bodyPr>
        <a:lstStyle/>
        <a:p>
          <a:pPr marL="0" lvl="0" indent="0" algn="l" defTabSz="1289050">
            <a:lnSpc>
              <a:spcPct val="90000"/>
            </a:lnSpc>
            <a:spcBef>
              <a:spcPct val="0"/>
            </a:spcBef>
            <a:spcAft>
              <a:spcPct val="35000"/>
            </a:spcAft>
            <a:buNone/>
          </a:pPr>
          <a:r>
            <a:rPr lang="en-US" sz="2900" kern="1200" dirty="0"/>
            <a:t>Enable young people to participate through collective action</a:t>
          </a:r>
        </a:p>
      </dsp:txBody>
      <dsp:txXfrm>
        <a:off x="637943" y="459613"/>
        <a:ext cx="8403202" cy="919227"/>
      </dsp:txXfrm>
    </dsp:sp>
    <dsp:sp modelId="{4E523EFB-9642-4AB3-931E-80174E8EF921}">
      <dsp:nvSpPr>
        <dsp:cNvPr id="0" name=""/>
        <dsp:cNvSpPr/>
      </dsp:nvSpPr>
      <dsp:spPr>
        <a:xfrm>
          <a:off x="63426" y="344710"/>
          <a:ext cx="1149034" cy="1149034"/>
        </a:xfrm>
        <a:prstGeom prst="ellipse">
          <a:avLst/>
        </a:prstGeom>
        <a:solidFill>
          <a:schemeClr val="lt1">
            <a:hueOff val="0"/>
            <a:satOff val="0"/>
            <a:lumOff val="0"/>
            <a:alphaOff val="0"/>
          </a:schemeClr>
        </a:solidFill>
        <a:ln w="12700" cap="flat" cmpd="sng" algn="ctr">
          <a:solidFill>
            <a:schemeClr val="accent4">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F4BE8E-DC02-4292-845D-20339BE04938}">
      <dsp:nvSpPr>
        <dsp:cNvPr id="0" name=""/>
        <dsp:cNvSpPr/>
      </dsp:nvSpPr>
      <dsp:spPr>
        <a:xfrm>
          <a:off x="972082" y="1838454"/>
          <a:ext cx="8069063" cy="919227"/>
        </a:xfrm>
        <a:prstGeom prst="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9637" tIns="73660" rIns="73660" bIns="73660" numCol="1" spcCol="1270" anchor="ctr" anchorCtr="0">
          <a:noAutofit/>
        </a:bodyPr>
        <a:lstStyle/>
        <a:p>
          <a:pPr marL="0" lvl="0" indent="0" algn="l" defTabSz="1289050">
            <a:lnSpc>
              <a:spcPct val="90000"/>
            </a:lnSpc>
            <a:spcBef>
              <a:spcPct val="0"/>
            </a:spcBef>
            <a:spcAft>
              <a:spcPct val="35000"/>
            </a:spcAft>
            <a:buNone/>
          </a:pPr>
          <a:r>
            <a:rPr lang="en-US" sz="2900" kern="1200" dirty="0">
              <a:solidFill>
                <a:schemeClr val="tx1"/>
              </a:solidFill>
            </a:rPr>
            <a:t>Develop their confidence, knowledge, and learning</a:t>
          </a:r>
        </a:p>
      </dsp:txBody>
      <dsp:txXfrm>
        <a:off x="972082" y="1838454"/>
        <a:ext cx="8069063" cy="919227"/>
      </dsp:txXfrm>
    </dsp:sp>
    <dsp:sp modelId="{437BE7D9-34C9-4F62-A3C4-F96A4DCF6283}">
      <dsp:nvSpPr>
        <dsp:cNvPr id="0" name=""/>
        <dsp:cNvSpPr/>
      </dsp:nvSpPr>
      <dsp:spPr>
        <a:xfrm>
          <a:off x="397565" y="1723551"/>
          <a:ext cx="1149034" cy="1149034"/>
        </a:xfrm>
        <a:prstGeom prst="ellipse">
          <a:avLst/>
        </a:prstGeom>
        <a:solidFill>
          <a:schemeClr val="lt1">
            <a:hueOff val="0"/>
            <a:satOff val="0"/>
            <a:lumOff val="0"/>
            <a:alphaOff val="0"/>
          </a:schemeClr>
        </a:solidFill>
        <a:ln w="12700" cap="flat" cmpd="sng" algn="ctr">
          <a:solidFill>
            <a:schemeClr val="accent4">
              <a:shade val="50000"/>
              <a:hueOff val="-489823"/>
              <a:satOff val="0"/>
              <a:lumOff val="32202"/>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2687BB-4EFE-4CC6-BE4A-EC7B8350ABBD}">
      <dsp:nvSpPr>
        <dsp:cNvPr id="0" name=""/>
        <dsp:cNvSpPr/>
      </dsp:nvSpPr>
      <dsp:spPr>
        <a:xfrm>
          <a:off x="637943" y="3217295"/>
          <a:ext cx="8403202" cy="919227"/>
        </a:xfrm>
        <a:prstGeom prst="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9637" tIns="73660" rIns="73660" bIns="73660" numCol="1" spcCol="1270" anchor="ctr" anchorCtr="0">
          <a:noAutofit/>
        </a:bodyPr>
        <a:lstStyle/>
        <a:p>
          <a:pPr marL="0" lvl="0" indent="0" algn="l" defTabSz="1289050">
            <a:lnSpc>
              <a:spcPct val="90000"/>
            </a:lnSpc>
            <a:spcBef>
              <a:spcPct val="0"/>
            </a:spcBef>
            <a:spcAft>
              <a:spcPct val="35000"/>
            </a:spcAft>
            <a:buNone/>
          </a:pPr>
          <a:r>
            <a:rPr lang="en-US" sz="2900" kern="1200" dirty="0">
              <a:solidFill>
                <a:schemeClr val="tx1"/>
              </a:solidFill>
            </a:rPr>
            <a:t>Connect on an emotional level</a:t>
          </a:r>
        </a:p>
      </dsp:txBody>
      <dsp:txXfrm>
        <a:off x="637943" y="3217295"/>
        <a:ext cx="8403202" cy="919227"/>
      </dsp:txXfrm>
    </dsp:sp>
    <dsp:sp modelId="{65868238-4E30-49D8-B5BC-BEEC0AD33340}">
      <dsp:nvSpPr>
        <dsp:cNvPr id="0" name=""/>
        <dsp:cNvSpPr/>
      </dsp:nvSpPr>
      <dsp:spPr>
        <a:xfrm>
          <a:off x="63426" y="3102391"/>
          <a:ext cx="1149034" cy="1149034"/>
        </a:xfrm>
        <a:prstGeom prst="ellipse">
          <a:avLst/>
        </a:prstGeom>
        <a:solidFill>
          <a:schemeClr val="lt1">
            <a:hueOff val="0"/>
            <a:satOff val="0"/>
            <a:lumOff val="0"/>
            <a:alphaOff val="0"/>
          </a:schemeClr>
        </a:solidFill>
        <a:ln w="12700" cap="flat" cmpd="sng" algn="ctr">
          <a:solidFill>
            <a:schemeClr val="accent4">
              <a:shade val="50000"/>
              <a:hueOff val="-489823"/>
              <a:satOff val="0"/>
              <a:lumOff val="32202"/>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814209-D20C-422B-8FB1-D00DA41F797D}">
      <dsp:nvSpPr>
        <dsp:cNvPr id="0" name=""/>
        <dsp:cNvSpPr/>
      </dsp:nvSpPr>
      <dsp:spPr>
        <a:xfrm>
          <a:off x="-5196384" y="-795935"/>
          <a:ext cx="6188006" cy="6188006"/>
        </a:xfrm>
        <a:prstGeom prst="blockArc">
          <a:avLst>
            <a:gd name="adj1" fmla="val 18900000"/>
            <a:gd name="adj2" fmla="val 2700000"/>
            <a:gd name="adj3" fmla="val 349"/>
          </a:avLst>
        </a:prstGeom>
        <a:noFill/>
        <a:ln w="12700" cap="flat" cmpd="sng" algn="ctr">
          <a:solidFill>
            <a:schemeClr val="accent6">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5A45D4E-8D61-4160-8865-DD0458CD100A}">
      <dsp:nvSpPr>
        <dsp:cNvPr id="0" name=""/>
        <dsp:cNvSpPr/>
      </dsp:nvSpPr>
      <dsp:spPr>
        <a:xfrm>
          <a:off x="519198" y="353350"/>
          <a:ext cx="8521782" cy="707069"/>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236" tIns="63500" rIns="63500" bIns="63500" numCol="1" spcCol="1270" anchor="ctr" anchorCtr="0">
          <a:noAutofit/>
        </a:bodyPr>
        <a:lstStyle/>
        <a:p>
          <a:pPr marL="0" lvl="0" indent="0" algn="l" defTabSz="1111250">
            <a:lnSpc>
              <a:spcPct val="90000"/>
            </a:lnSpc>
            <a:spcBef>
              <a:spcPct val="0"/>
            </a:spcBef>
            <a:spcAft>
              <a:spcPct val="35000"/>
            </a:spcAft>
            <a:buNone/>
          </a:pPr>
          <a:r>
            <a:rPr lang="en-US" sz="2500" kern="1200" dirty="0"/>
            <a:t>Provide appropriate guidance and feedback</a:t>
          </a:r>
        </a:p>
      </dsp:txBody>
      <dsp:txXfrm>
        <a:off x="519198" y="353350"/>
        <a:ext cx="8521782" cy="707069"/>
      </dsp:txXfrm>
    </dsp:sp>
    <dsp:sp modelId="{4E523EFB-9642-4AB3-931E-80174E8EF921}">
      <dsp:nvSpPr>
        <dsp:cNvPr id="0" name=""/>
        <dsp:cNvSpPr/>
      </dsp:nvSpPr>
      <dsp:spPr>
        <a:xfrm>
          <a:off x="77280" y="264967"/>
          <a:ext cx="883836" cy="883836"/>
        </a:xfrm>
        <a:prstGeom prst="ellipse">
          <a:avLst/>
        </a:prstGeom>
        <a:solidFill>
          <a:schemeClr val="lt1">
            <a:hueOff val="0"/>
            <a:satOff val="0"/>
            <a:lumOff val="0"/>
            <a:alphaOff val="0"/>
          </a:schemeClr>
        </a:solidFill>
        <a:ln w="12700" cap="flat" cmpd="sng" algn="ctr">
          <a:solidFill>
            <a:schemeClr val="accent6">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F4BE8E-DC02-4292-845D-20339BE04938}">
      <dsp:nvSpPr>
        <dsp:cNvPr id="0" name=""/>
        <dsp:cNvSpPr/>
      </dsp:nvSpPr>
      <dsp:spPr>
        <a:xfrm>
          <a:off x="924578" y="1414139"/>
          <a:ext cx="8116403" cy="707069"/>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236" tIns="63500" rIns="63500" bIns="63500" numCol="1" spcCol="1270" anchor="ctr" anchorCtr="0">
          <a:noAutofit/>
        </a:bodyPr>
        <a:lstStyle/>
        <a:p>
          <a:pPr marL="0" lvl="0" indent="0" algn="l" defTabSz="1111250">
            <a:lnSpc>
              <a:spcPct val="90000"/>
            </a:lnSpc>
            <a:spcBef>
              <a:spcPct val="0"/>
            </a:spcBef>
            <a:spcAft>
              <a:spcPct val="35000"/>
            </a:spcAft>
            <a:buNone/>
          </a:pPr>
          <a:r>
            <a:rPr lang="en-US" sz="2500" kern="1200" dirty="0"/>
            <a:t>Identify special learning needs</a:t>
          </a:r>
        </a:p>
      </dsp:txBody>
      <dsp:txXfrm>
        <a:off x="924578" y="1414139"/>
        <a:ext cx="8116403" cy="707069"/>
      </dsp:txXfrm>
    </dsp:sp>
    <dsp:sp modelId="{437BE7D9-34C9-4F62-A3C4-F96A4DCF6283}">
      <dsp:nvSpPr>
        <dsp:cNvPr id="0" name=""/>
        <dsp:cNvSpPr/>
      </dsp:nvSpPr>
      <dsp:spPr>
        <a:xfrm>
          <a:off x="482659" y="1325755"/>
          <a:ext cx="883836" cy="883836"/>
        </a:xfrm>
        <a:prstGeom prst="ellipse">
          <a:avLst/>
        </a:prstGeom>
        <a:solidFill>
          <a:schemeClr val="lt1">
            <a:hueOff val="0"/>
            <a:satOff val="0"/>
            <a:lumOff val="0"/>
            <a:alphaOff val="0"/>
          </a:schemeClr>
        </a:solidFill>
        <a:ln w="12700" cap="flat" cmpd="sng" algn="ctr">
          <a:solidFill>
            <a:schemeClr val="accent6">
              <a:shade val="50000"/>
              <a:hueOff val="-283676"/>
              <a:satOff val="-24178"/>
              <a:lumOff val="25223"/>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2687BB-4EFE-4CC6-BE4A-EC7B8350ABBD}">
      <dsp:nvSpPr>
        <dsp:cNvPr id="0" name=""/>
        <dsp:cNvSpPr/>
      </dsp:nvSpPr>
      <dsp:spPr>
        <a:xfrm>
          <a:off x="924578" y="2474927"/>
          <a:ext cx="8116403" cy="707069"/>
        </a:xfrm>
        <a:prstGeom prst="rect">
          <a:avLst/>
        </a:prstGeom>
        <a:solidFill>
          <a:schemeClr val="accent6">
            <a:shade val="50000"/>
            <a:hueOff val="-567352"/>
            <a:satOff val="-48355"/>
            <a:lumOff val="5044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236" tIns="63500" rIns="63500" bIns="63500" numCol="1" spcCol="1270" anchor="ctr" anchorCtr="0">
          <a:noAutofit/>
        </a:bodyPr>
        <a:lstStyle/>
        <a:p>
          <a:pPr marL="0" lvl="0" indent="0" algn="l" defTabSz="1111250">
            <a:lnSpc>
              <a:spcPct val="90000"/>
            </a:lnSpc>
            <a:spcBef>
              <a:spcPct val="0"/>
            </a:spcBef>
            <a:spcAft>
              <a:spcPct val="35000"/>
            </a:spcAft>
            <a:buNone/>
          </a:pPr>
          <a:r>
            <a:rPr lang="en-US" sz="2500" kern="1200" dirty="0">
              <a:solidFill>
                <a:schemeClr val="tx1"/>
              </a:solidFill>
            </a:rPr>
            <a:t>Use a range of educational methods and techniques</a:t>
          </a:r>
        </a:p>
      </dsp:txBody>
      <dsp:txXfrm>
        <a:off x="924578" y="2474927"/>
        <a:ext cx="8116403" cy="707069"/>
      </dsp:txXfrm>
    </dsp:sp>
    <dsp:sp modelId="{65868238-4E30-49D8-B5BC-BEEC0AD33340}">
      <dsp:nvSpPr>
        <dsp:cNvPr id="0" name=""/>
        <dsp:cNvSpPr/>
      </dsp:nvSpPr>
      <dsp:spPr>
        <a:xfrm>
          <a:off x="482659" y="2386543"/>
          <a:ext cx="883836" cy="883836"/>
        </a:xfrm>
        <a:prstGeom prst="ellipse">
          <a:avLst/>
        </a:prstGeom>
        <a:solidFill>
          <a:schemeClr val="lt1">
            <a:hueOff val="0"/>
            <a:satOff val="0"/>
            <a:lumOff val="0"/>
            <a:alphaOff val="0"/>
          </a:schemeClr>
        </a:solidFill>
        <a:ln w="12700" cap="flat" cmpd="sng" algn="ctr">
          <a:solidFill>
            <a:schemeClr val="accent6">
              <a:shade val="50000"/>
              <a:hueOff val="-567352"/>
              <a:satOff val="-48355"/>
              <a:lumOff val="50446"/>
              <a:alphaOff val="0"/>
            </a:schemeClr>
          </a:solidFill>
          <a:prstDash val="solid"/>
          <a:miter lim="800000"/>
        </a:ln>
        <a:effectLst/>
      </dsp:spPr>
      <dsp:style>
        <a:lnRef idx="2">
          <a:scrgbClr r="0" g="0" b="0"/>
        </a:lnRef>
        <a:fillRef idx="1">
          <a:scrgbClr r="0" g="0" b="0"/>
        </a:fillRef>
        <a:effectRef idx="0">
          <a:scrgbClr r="0" g="0" b="0"/>
        </a:effectRef>
        <a:fontRef idx="minor"/>
      </dsp:style>
    </dsp:sp>
    <dsp:sp modelId="{4E38BA03-A78A-4BFD-8A01-3E9465C4E2F5}">
      <dsp:nvSpPr>
        <dsp:cNvPr id="0" name=""/>
        <dsp:cNvSpPr/>
      </dsp:nvSpPr>
      <dsp:spPr>
        <a:xfrm>
          <a:off x="519198" y="3535715"/>
          <a:ext cx="8521782" cy="707069"/>
        </a:xfrm>
        <a:prstGeom prst="rect">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236" tIns="63500" rIns="63500" bIns="63500" numCol="1" spcCol="1270" anchor="ctr" anchorCtr="0">
          <a:noAutofit/>
        </a:bodyPr>
        <a:lstStyle/>
        <a:p>
          <a:pPr marL="0" lvl="0" indent="0" algn="l" defTabSz="1111250">
            <a:lnSpc>
              <a:spcPct val="90000"/>
            </a:lnSpc>
            <a:spcBef>
              <a:spcPct val="0"/>
            </a:spcBef>
            <a:spcAft>
              <a:spcPct val="35000"/>
            </a:spcAft>
            <a:buNone/>
          </a:pPr>
          <a:r>
            <a:rPr lang="en-US" sz="2500" kern="1200"/>
            <a:t>Stimulate creativity</a:t>
          </a:r>
          <a:endParaRPr lang="en-US" sz="2500" kern="1200" dirty="0"/>
        </a:p>
      </dsp:txBody>
      <dsp:txXfrm>
        <a:off x="519198" y="3535715"/>
        <a:ext cx="8521782" cy="707069"/>
      </dsp:txXfrm>
    </dsp:sp>
    <dsp:sp modelId="{10F693B9-6F03-437C-A469-24EE36418B08}">
      <dsp:nvSpPr>
        <dsp:cNvPr id="0" name=""/>
        <dsp:cNvSpPr/>
      </dsp:nvSpPr>
      <dsp:spPr>
        <a:xfrm>
          <a:off x="77280" y="3447331"/>
          <a:ext cx="883836" cy="883836"/>
        </a:xfrm>
        <a:prstGeom prst="ellipse">
          <a:avLst/>
        </a:prstGeom>
        <a:solidFill>
          <a:schemeClr val="lt1">
            <a:hueOff val="0"/>
            <a:satOff val="0"/>
            <a:lumOff val="0"/>
            <a:alphaOff val="0"/>
          </a:schemeClr>
        </a:solidFill>
        <a:ln w="12700" cap="flat" cmpd="sng" algn="ctr">
          <a:solidFill>
            <a:schemeClr val="accent6">
              <a:shade val="50000"/>
              <a:hueOff val="-283676"/>
              <a:satOff val="-24178"/>
              <a:lumOff val="25223"/>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814209-D20C-422B-8FB1-D00DA41F797D}">
      <dsp:nvSpPr>
        <dsp:cNvPr id="0" name=""/>
        <dsp:cNvSpPr/>
      </dsp:nvSpPr>
      <dsp:spPr>
        <a:xfrm>
          <a:off x="-5196220" y="-795935"/>
          <a:ext cx="6188006" cy="6188006"/>
        </a:xfrm>
        <a:prstGeom prst="blockArc">
          <a:avLst>
            <a:gd name="adj1" fmla="val 18900000"/>
            <a:gd name="adj2" fmla="val 2700000"/>
            <a:gd name="adj3" fmla="val 349"/>
          </a:avLst>
        </a:prstGeom>
        <a:noFill/>
        <a:ln w="12700" cap="flat" cmpd="sng" algn="ctr">
          <a:solidFill>
            <a:schemeClr val="accent5">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5A45D4E-8D61-4160-8865-DD0458CD100A}">
      <dsp:nvSpPr>
        <dsp:cNvPr id="0" name=""/>
        <dsp:cNvSpPr/>
      </dsp:nvSpPr>
      <dsp:spPr>
        <a:xfrm>
          <a:off x="637943" y="459613"/>
          <a:ext cx="8403202" cy="919227"/>
        </a:xfrm>
        <a:prstGeom prst="rect">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9637" tIns="73660" rIns="73660" bIns="73660" numCol="1" spcCol="1270" anchor="ctr" anchorCtr="0">
          <a:noAutofit/>
        </a:bodyPr>
        <a:lstStyle/>
        <a:p>
          <a:pPr marL="0" lvl="0" indent="0" algn="l" defTabSz="1289050">
            <a:lnSpc>
              <a:spcPct val="90000"/>
            </a:lnSpc>
            <a:spcBef>
              <a:spcPct val="0"/>
            </a:spcBef>
            <a:spcAft>
              <a:spcPct val="35000"/>
            </a:spcAft>
            <a:buNone/>
          </a:pPr>
          <a:r>
            <a:rPr lang="en-US" sz="2900" kern="1200" dirty="0"/>
            <a:t>Facilitate recognition of their values</a:t>
          </a:r>
        </a:p>
      </dsp:txBody>
      <dsp:txXfrm>
        <a:off x="637943" y="459613"/>
        <a:ext cx="8403202" cy="919227"/>
      </dsp:txXfrm>
    </dsp:sp>
    <dsp:sp modelId="{4E523EFB-9642-4AB3-931E-80174E8EF921}">
      <dsp:nvSpPr>
        <dsp:cNvPr id="0" name=""/>
        <dsp:cNvSpPr/>
      </dsp:nvSpPr>
      <dsp:spPr>
        <a:xfrm>
          <a:off x="63426" y="344710"/>
          <a:ext cx="1149034" cy="1149034"/>
        </a:xfrm>
        <a:prstGeom prst="ellipse">
          <a:avLst/>
        </a:prstGeom>
        <a:solidFill>
          <a:schemeClr val="lt1">
            <a:hueOff val="0"/>
            <a:satOff val="0"/>
            <a:lumOff val="0"/>
            <a:alphaOff val="0"/>
          </a:schemeClr>
        </a:solidFill>
        <a:ln w="12700" cap="flat" cmpd="sng" algn="ctr">
          <a:solidFill>
            <a:schemeClr val="accent5">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F4BE8E-DC02-4292-845D-20339BE04938}">
      <dsp:nvSpPr>
        <dsp:cNvPr id="0" name=""/>
        <dsp:cNvSpPr/>
      </dsp:nvSpPr>
      <dsp:spPr>
        <a:xfrm>
          <a:off x="972082" y="1838454"/>
          <a:ext cx="8069063" cy="919227"/>
        </a:xfrm>
        <a:prstGeom prst="rect">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9637" tIns="73660" rIns="73660" bIns="73660" numCol="1" spcCol="1270" anchor="ctr" anchorCtr="0">
          <a:noAutofit/>
        </a:bodyPr>
        <a:lstStyle/>
        <a:p>
          <a:pPr marL="0" lvl="0" indent="0" algn="l" defTabSz="1289050">
            <a:lnSpc>
              <a:spcPct val="90000"/>
            </a:lnSpc>
            <a:spcBef>
              <a:spcPct val="0"/>
            </a:spcBef>
            <a:spcAft>
              <a:spcPct val="35000"/>
            </a:spcAft>
            <a:buNone/>
          </a:pPr>
          <a:r>
            <a:rPr lang="en-US" sz="2900" kern="1200" dirty="0"/>
            <a:t>Work creatively with conflict towards peaceful solutions</a:t>
          </a:r>
        </a:p>
      </dsp:txBody>
      <dsp:txXfrm>
        <a:off x="972082" y="1838454"/>
        <a:ext cx="8069063" cy="919227"/>
      </dsp:txXfrm>
    </dsp:sp>
    <dsp:sp modelId="{437BE7D9-34C9-4F62-A3C4-F96A4DCF6283}">
      <dsp:nvSpPr>
        <dsp:cNvPr id="0" name=""/>
        <dsp:cNvSpPr/>
      </dsp:nvSpPr>
      <dsp:spPr>
        <a:xfrm>
          <a:off x="397565" y="1723551"/>
          <a:ext cx="1149034" cy="1149034"/>
        </a:xfrm>
        <a:prstGeom prst="ellipse">
          <a:avLst/>
        </a:prstGeom>
        <a:solidFill>
          <a:schemeClr val="lt1">
            <a:hueOff val="0"/>
            <a:satOff val="0"/>
            <a:lumOff val="0"/>
            <a:alphaOff val="0"/>
          </a:schemeClr>
        </a:solidFill>
        <a:ln w="12700" cap="flat" cmpd="sng" algn="ctr">
          <a:solidFill>
            <a:schemeClr val="accent5">
              <a:shade val="50000"/>
              <a:hueOff val="98766"/>
              <a:satOff val="36937"/>
              <a:lumOff val="23791"/>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2687BB-4EFE-4CC6-BE4A-EC7B8350ABBD}">
      <dsp:nvSpPr>
        <dsp:cNvPr id="0" name=""/>
        <dsp:cNvSpPr/>
      </dsp:nvSpPr>
      <dsp:spPr>
        <a:xfrm>
          <a:off x="637943" y="3217295"/>
          <a:ext cx="8403202" cy="919227"/>
        </a:xfrm>
        <a:prstGeom prst="rect">
          <a:avLst/>
        </a:prstGeom>
        <a:solidFill>
          <a:schemeClr val="accent5">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9637" tIns="73660" rIns="73660" bIns="73660" numCol="1" spcCol="1270" anchor="ctr" anchorCtr="0">
          <a:noAutofit/>
        </a:bodyPr>
        <a:lstStyle/>
        <a:p>
          <a:pPr marL="0" lvl="0" indent="0" algn="l" defTabSz="1289050">
            <a:lnSpc>
              <a:spcPct val="90000"/>
            </a:lnSpc>
            <a:spcBef>
              <a:spcPct val="0"/>
            </a:spcBef>
            <a:spcAft>
              <a:spcPct val="35000"/>
            </a:spcAft>
            <a:buNone/>
          </a:pPr>
          <a:r>
            <a:rPr lang="en-US" sz="2900" kern="1200" dirty="0"/>
            <a:t>Assist them to define their place in a changing world</a:t>
          </a:r>
        </a:p>
      </dsp:txBody>
      <dsp:txXfrm>
        <a:off x="637943" y="3217295"/>
        <a:ext cx="8403202" cy="919227"/>
      </dsp:txXfrm>
    </dsp:sp>
    <dsp:sp modelId="{65868238-4E30-49D8-B5BC-BEEC0AD33340}">
      <dsp:nvSpPr>
        <dsp:cNvPr id="0" name=""/>
        <dsp:cNvSpPr/>
      </dsp:nvSpPr>
      <dsp:spPr>
        <a:xfrm>
          <a:off x="63426" y="3102391"/>
          <a:ext cx="1149034" cy="1149034"/>
        </a:xfrm>
        <a:prstGeom prst="ellipse">
          <a:avLst/>
        </a:prstGeom>
        <a:solidFill>
          <a:schemeClr val="lt1">
            <a:hueOff val="0"/>
            <a:satOff val="0"/>
            <a:lumOff val="0"/>
            <a:alphaOff val="0"/>
          </a:schemeClr>
        </a:solidFill>
        <a:ln w="12700" cap="flat" cmpd="sng" algn="ctr">
          <a:solidFill>
            <a:schemeClr val="accent5">
              <a:shade val="50000"/>
              <a:hueOff val="98766"/>
              <a:satOff val="36937"/>
              <a:lumOff val="23791"/>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814209-D20C-422B-8FB1-D00DA41F797D}">
      <dsp:nvSpPr>
        <dsp:cNvPr id="0" name=""/>
        <dsp:cNvSpPr/>
      </dsp:nvSpPr>
      <dsp:spPr>
        <a:xfrm>
          <a:off x="-5196384" y="-795935"/>
          <a:ext cx="6188006" cy="6188006"/>
        </a:xfrm>
        <a:prstGeom prst="blockArc">
          <a:avLst>
            <a:gd name="adj1" fmla="val 18900000"/>
            <a:gd name="adj2" fmla="val 2700000"/>
            <a:gd name="adj3" fmla="val 349"/>
          </a:avLst>
        </a:prstGeom>
        <a:noFill/>
        <a:ln w="12700" cap="flat" cmpd="sng" algn="ctr">
          <a:solidFill>
            <a:schemeClr val="accent2">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5A45D4E-8D61-4160-8865-DD0458CD100A}">
      <dsp:nvSpPr>
        <dsp:cNvPr id="0" name=""/>
        <dsp:cNvSpPr/>
      </dsp:nvSpPr>
      <dsp:spPr>
        <a:xfrm>
          <a:off x="519198" y="353350"/>
          <a:ext cx="8521782" cy="707069"/>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236" tIns="55880" rIns="55880" bIns="55880" numCol="1" spcCol="1270" anchor="ctr" anchorCtr="0">
          <a:noAutofit/>
        </a:bodyPr>
        <a:lstStyle/>
        <a:p>
          <a:pPr marL="0" lvl="0" indent="0" algn="l" defTabSz="977900">
            <a:lnSpc>
              <a:spcPct val="90000"/>
            </a:lnSpc>
            <a:spcBef>
              <a:spcPct val="0"/>
            </a:spcBef>
            <a:spcAft>
              <a:spcPct val="35000"/>
            </a:spcAft>
            <a:buNone/>
          </a:pPr>
          <a:r>
            <a:rPr lang="en-US" sz="2200" kern="1200" dirty="0">
              <a:solidFill>
                <a:schemeClr val="tx1"/>
              </a:solidFill>
            </a:rPr>
            <a:t>Identify and manage resources</a:t>
          </a:r>
        </a:p>
      </dsp:txBody>
      <dsp:txXfrm>
        <a:off x="519198" y="353350"/>
        <a:ext cx="8521782" cy="707069"/>
      </dsp:txXfrm>
    </dsp:sp>
    <dsp:sp modelId="{4E523EFB-9642-4AB3-931E-80174E8EF921}">
      <dsp:nvSpPr>
        <dsp:cNvPr id="0" name=""/>
        <dsp:cNvSpPr/>
      </dsp:nvSpPr>
      <dsp:spPr>
        <a:xfrm>
          <a:off x="77280" y="264967"/>
          <a:ext cx="883836" cy="883836"/>
        </a:xfrm>
        <a:prstGeom prst="ellipse">
          <a:avLst/>
        </a:prstGeom>
        <a:solidFill>
          <a:schemeClr val="lt1">
            <a:hueOff val="0"/>
            <a:satOff val="0"/>
            <a:lumOff val="0"/>
            <a:alphaOff val="0"/>
          </a:schemeClr>
        </a:solidFill>
        <a:ln w="12700" cap="flat" cmpd="sng" algn="ctr">
          <a:solidFill>
            <a:schemeClr val="accent2">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F4BE8E-DC02-4292-845D-20339BE04938}">
      <dsp:nvSpPr>
        <dsp:cNvPr id="0" name=""/>
        <dsp:cNvSpPr/>
      </dsp:nvSpPr>
      <dsp:spPr>
        <a:xfrm>
          <a:off x="924578" y="1414139"/>
          <a:ext cx="8116403" cy="707069"/>
        </a:xfrm>
        <a:prstGeom prst="rect">
          <a:avLst/>
        </a:prstGeom>
        <a:solidFill>
          <a:schemeClr val="accent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236" tIns="55880" rIns="55880" bIns="55880" numCol="1" spcCol="1270" anchor="ctr" anchorCtr="0">
          <a:noAutofit/>
        </a:bodyPr>
        <a:lstStyle/>
        <a:p>
          <a:pPr marL="0" lvl="0" indent="0" algn="l" defTabSz="977900">
            <a:lnSpc>
              <a:spcPct val="90000"/>
            </a:lnSpc>
            <a:spcBef>
              <a:spcPct val="0"/>
            </a:spcBef>
            <a:spcAft>
              <a:spcPct val="35000"/>
            </a:spcAft>
            <a:buNone/>
          </a:pPr>
          <a:r>
            <a:rPr lang="en-US" sz="2200" kern="1200" dirty="0">
              <a:solidFill>
                <a:schemeClr val="tx1"/>
              </a:solidFill>
            </a:rPr>
            <a:t>Work effectively in teams</a:t>
          </a:r>
        </a:p>
      </dsp:txBody>
      <dsp:txXfrm>
        <a:off x="924578" y="1414139"/>
        <a:ext cx="8116403" cy="707069"/>
      </dsp:txXfrm>
    </dsp:sp>
    <dsp:sp modelId="{437BE7D9-34C9-4F62-A3C4-F96A4DCF6283}">
      <dsp:nvSpPr>
        <dsp:cNvPr id="0" name=""/>
        <dsp:cNvSpPr/>
      </dsp:nvSpPr>
      <dsp:spPr>
        <a:xfrm>
          <a:off x="482659" y="1325755"/>
          <a:ext cx="883836" cy="883836"/>
        </a:xfrm>
        <a:prstGeom prst="ellipse">
          <a:avLst/>
        </a:prstGeom>
        <a:solidFill>
          <a:schemeClr val="lt1">
            <a:hueOff val="0"/>
            <a:satOff val="0"/>
            <a:lumOff val="0"/>
            <a:alphaOff val="0"/>
          </a:schemeClr>
        </a:solidFill>
        <a:ln w="12700" cap="flat" cmpd="sng" algn="ctr">
          <a:solidFill>
            <a:schemeClr val="accent2">
              <a:shade val="50000"/>
              <a:hueOff val="-411347"/>
              <a:satOff val="-24893"/>
              <a:lumOff val="25276"/>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2687BB-4EFE-4CC6-BE4A-EC7B8350ABBD}">
      <dsp:nvSpPr>
        <dsp:cNvPr id="0" name=""/>
        <dsp:cNvSpPr/>
      </dsp:nvSpPr>
      <dsp:spPr>
        <a:xfrm>
          <a:off x="924578" y="2474927"/>
          <a:ext cx="8116403" cy="707069"/>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236" tIns="55880" rIns="55880" bIns="55880" numCol="1" spcCol="1270" anchor="ctr" anchorCtr="0">
          <a:noAutofit/>
        </a:bodyPr>
        <a:lstStyle/>
        <a:p>
          <a:pPr marL="0" lvl="0" indent="0" algn="l" defTabSz="977900">
            <a:lnSpc>
              <a:spcPct val="90000"/>
            </a:lnSpc>
            <a:spcBef>
              <a:spcPct val="0"/>
            </a:spcBef>
            <a:spcAft>
              <a:spcPct val="35000"/>
            </a:spcAft>
            <a:buNone/>
          </a:pPr>
          <a:r>
            <a:rPr lang="en-US" sz="2200" kern="1200" dirty="0">
              <a:solidFill>
                <a:schemeClr val="tx1"/>
              </a:solidFill>
            </a:rPr>
            <a:t>Lead and manage others</a:t>
          </a:r>
        </a:p>
      </dsp:txBody>
      <dsp:txXfrm>
        <a:off x="924578" y="2474927"/>
        <a:ext cx="8116403" cy="707069"/>
      </dsp:txXfrm>
    </dsp:sp>
    <dsp:sp modelId="{65868238-4E30-49D8-B5BC-BEEC0AD33340}">
      <dsp:nvSpPr>
        <dsp:cNvPr id="0" name=""/>
        <dsp:cNvSpPr/>
      </dsp:nvSpPr>
      <dsp:spPr>
        <a:xfrm>
          <a:off x="482659" y="2386543"/>
          <a:ext cx="883836" cy="883836"/>
        </a:xfrm>
        <a:prstGeom prst="ellipse">
          <a:avLst/>
        </a:prstGeom>
        <a:solidFill>
          <a:schemeClr val="lt1">
            <a:hueOff val="0"/>
            <a:satOff val="0"/>
            <a:lumOff val="0"/>
            <a:alphaOff val="0"/>
          </a:schemeClr>
        </a:solidFill>
        <a:ln w="12700" cap="flat" cmpd="sng" algn="ctr">
          <a:solidFill>
            <a:schemeClr val="accent2">
              <a:shade val="50000"/>
              <a:hueOff val="-822694"/>
              <a:satOff val="-49785"/>
              <a:lumOff val="50552"/>
              <a:alphaOff val="0"/>
            </a:schemeClr>
          </a:solidFill>
          <a:prstDash val="solid"/>
          <a:miter lim="800000"/>
        </a:ln>
        <a:effectLst/>
      </dsp:spPr>
      <dsp:style>
        <a:lnRef idx="2">
          <a:scrgbClr r="0" g="0" b="0"/>
        </a:lnRef>
        <a:fillRef idx="1">
          <a:scrgbClr r="0" g="0" b="0"/>
        </a:fillRef>
        <a:effectRef idx="0">
          <a:scrgbClr r="0" g="0" b="0"/>
        </a:effectRef>
        <a:fontRef idx="minor"/>
      </dsp:style>
    </dsp:sp>
    <dsp:sp modelId="{4E38BA03-A78A-4BFD-8A01-3E9465C4E2F5}">
      <dsp:nvSpPr>
        <dsp:cNvPr id="0" name=""/>
        <dsp:cNvSpPr/>
      </dsp:nvSpPr>
      <dsp:spPr>
        <a:xfrm>
          <a:off x="519198" y="3535715"/>
          <a:ext cx="8521782" cy="707069"/>
        </a:xfrm>
        <a:prstGeom prst="rect">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236" tIns="55880" rIns="55880" bIns="55880" numCol="1" spcCol="1270" anchor="ctr" anchorCtr="0">
          <a:noAutofit/>
        </a:bodyPr>
        <a:lstStyle/>
        <a:p>
          <a:pPr marL="0" lvl="0" indent="0" algn="l" defTabSz="977900">
            <a:lnSpc>
              <a:spcPct val="90000"/>
            </a:lnSpc>
            <a:spcBef>
              <a:spcPct val="0"/>
            </a:spcBef>
            <a:spcAft>
              <a:spcPct val="35000"/>
            </a:spcAft>
            <a:buNone/>
          </a:pPr>
          <a:r>
            <a:rPr lang="en-US" sz="2200" kern="1200" dirty="0">
              <a:solidFill>
                <a:schemeClr val="tx1"/>
              </a:solidFill>
            </a:rPr>
            <a:t>Promote change and development within organizations and systems</a:t>
          </a:r>
        </a:p>
      </dsp:txBody>
      <dsp:txXfrm>
        <a:off x="519198" y="3535715"/>
        <a:ext cx="8521782" cy="707069"/>
      </dsp:txXfrm>
    </dsp:sp>
    <dsp:sp modelId="{10F693B9-6F03-437C-A469-24EE36418B08}">
      <dsp:nvSpPr>
        <dsp:cNvPr id="0" name=""/>
        <dsp:cNvSpPr/>
      </dsp:nvSpPr>
      <dsp:spPr>
        <a:xfrm>
          <a:off x="77280" y="3447331"/>
          <a:ext cx="883836" cy="883836"/>
        </a:xfrm>
        <a:prstGeom prst="ellipse">
          <a:avLst/>
        </a:prstGeom>
        <a:solidFill>
          <a:schemeClr val="lt1">
            <a:hueOff val="0"/>
            <a:satOff val="0"/>
            <a:lumOff val="0"/>
            <a:alphaOff val="0"/>
          </a:schemeClr>
        </a:solidFill>
        <a:ln w="12700" cap="flat" cmpd="sng" algn="ctr">
          <a:solidFill>
            <a:schemeClr val="accent2">
              <a:shade val="50000"/>
              <a:hueOff val="-411347"/>
              <a:satOff val="-24893"/>
              <a:lumOff val="25276"/>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youthpolicy.org/national/United_States_2013_Pathways_for_Youth.pdf"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youtu.be/X_N039Dhzzs"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draft youth policy framework </a:t>
            </a:r>
            <a:r>
              <a:rPr lang="en-US" sz="1200" b="0" i="0" u="none" strike="noStrik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Pathways for Youth</a:t>
            </a:r>
            <a:r>
              <a:rPr lang="en-US" sz="1200" b="0" i="0" u="none" kern="1200" dirty="0">
                <a:solidFill>
                  <a:schemeClr val="tx1"/>
                </a:solidFill>
                <a:effectLst/>
                <a:latin typeface="+mn-lt"/>
                <a:ea typeface="+mn-ea"/>
                <a:cs typeface="+mn-cs"/>
              </a:rPr>
              <a:t> from </a:t>
            </a:r>
            <a:r>
              <a:rPr lang="en-US" sz="1200" b="0" i="0" kern="1200" dirty="0">
                <a:solidFill>
                  <a:schemeClr val="tx1"/>
                </a:solidFill>
                <a:effectLst/>
                <a:latin typeface="+mn-lt"/>
                <a:ea typeface="+mn-ea"/>
                <a:cs typeface="+mn-cs"/>
              </a:rPr>
              <a:t>2013 defines youth as those under 25 years old in three stages: early adolescence (under 14), middle adolescence (15-17), late adolescence and early adulthood (18-24). Retrieved from </a:t>
            </a:r>
            <a:r>
              <a:rPr lang="en-US" dirty="0"/>
              <a:t>https://www.youthpolicy.org/factsheets</a:t>
            </a:r>
          </a:p>
        </p:txBody>
      </p:sp>
      <p:sp>
        <p:nvSpPr>
          <p:cNvPr id="4" name="Slide Number Placeholder 3"/>
          <p:cNvSpPr>
            <a:spLocks noGrp="1"/>
          </p:cNvSpPr>
          <p:nvPr>
            <p:ph type="sldNum" sz="quarter" idx="5"/>
          </p:nvPr>
        </p:nvSpPr>
        <p:spPr/>
        <p:txBody>
          <a:bodyPr/>
          <a:lstStyle/>
          <a:p>
            <a:fld id="{9239DD76-6F3D-1A42-8AFB-7E5F8ED43188}" type="slidenum">
              <a:rPr lang="en-US" smtClean="0"/>
              <a:t>3</a:t>
            </a:fld>
            <a:endParaRPr lang="en-US" dirty="0"/>
          </a:p>
        </p:txBody>
      </p:sp>
    </p:spTree>
    <p:extLst>
      <p:ext uri="{BB962C8B-B14F-4D97-AF65-F5344CB8AC3E}">
        <p14:creationId xmlns:p14="http://schemas.microsoft.com/office/powerpoint/2010/main" val="360096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https://cdn.ymaws.com/naaweb.org/resource/collection/F3611BAF-0B62-42F9-9A26-C376BF35104F/NAA_Core_Knowledge_Skills_Competencies_for_OST_Professionals_rev2023.pdf</a:t>
            </a:r>
          </a:p>
        </p:txBody>
      </p:sp>
      <p:sp>
        <p:nvSpPr>
          <p:cNvPr id="4" name="Slide Number Placeholder 3"/>
          <p:cNvSpPr>
            <a:spLocks noGrp="1"/>
          </p:cNvSpPr>
          <p:nvPr>
            <p:ph type="sldNum" sz="quarter" idx="5"/>
          </p:nvPr>
        </p:nvSpPr>
        <p:spPr/>
        <p:txBody>
          <a:bodyPr/>
          <a:lstStyle/>
          <a:p>
            <a:fld id="{9239DD76-6F3D-1A42-8AFB-7E5F8ED43188}" type="slidenum">
              <a:rPr lang="en-US" smtClean="0"/>
              <a:t>15</a:t>
            </a:fld>
            <a:endParaRPr lang="en-US" dirty="0"/>
          </a:p>
        </p:txBody>
      </p:sp>
    </p:spTree>
    <p:extLst>
      <p:ext uri="{BB962C8B-B14F-4D97-AF65-F5344CB8AC3E}">
        <p14:creationId xmlns:p14="http://schemas.microsoft.com/office/powerpoint/2010/main" val="26189692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https://cdn.ymaws.com/naaweb.org/resource/collection/F3611BAF-0B62-42F9-9A26-C376BF35104F/NAA_Core_Knowledge_Skills_Competencies_for_OST_Professionals_rev2023.pdf</a:t>
            </a:r>
          </a:p>
        </p:txBody>
      </p:sp>
      <p:sp>
        <p:nvSpPr>
          <p:cNvPr id="4" name="Slide Number Placeholder 3"/>
          <p:cNvSpPr>
            <a:spLocks noGrp="1"/>
          </p:cNvSpPr>
          <p:nvPr>
            <p:ph type="sldNum" sz="quarter" idx="5"/>
          </p:nvPr>
        </p:nvSpPr>
        <p:spPr/>
        <p:txBody>
          <a:bodyPr/>
          <a:lstStyle/>
          <a:p>
            <a:fld id="{9239DD76-6F3D-1A42-8AFB-7E5F8ED43188}" type="slidenum">
              <a:rPr lang="en-US" smtClean="0"/>
              <a:t>16</a:t>
            </a:fld>
            <a:endParaRPr lang="en-US" dirty="0"/>
          </a:p>
        </p:txBody>
      </p:sp>
    </p:spTree>
    <p:extLst>
      <p:ext uri="{BB962C8B-B14F-4D97-AF65-F5344CB8AC3E}">
        <p14:creationId xmlns:p14="http://schemas.microsoft.com/office/powerpoint/2010/main" val="3877060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https://cdn.ymaws.com/naaweb.org/resource/collection/F3611BAF-0B62-42F9-9A26-C376BF35104F/NAA_Core_Knowledge_Skills_Competencies_for_OST_Professionals_rev2023.pdf</a:t>
            </a:r>
          </a:p>
        </p:txBody>
      </p:sp>
      <p:sp>
        <p:nvSpPr>
          <p:cNvPr id="4" name="Slide Number Placeholder 3"/>
          <p:cNvSpPr>
            <a:spLocks noGrp="1"/>
          </p:cNvSpPr>
          <p:nvPr>
            <p:ph type="sldNum" sz="quarter" idx="5"/>
          </p:nvPr>
        </p:nvSpPr>
        <p:spPr/>
        <p:txBody>
          <a:bodyPr/>
          <a:lstStyle/>
          <a:p>
            <a:fld id="{9239DD76-6F3D-1A42-8AFB-7E5F8ED43188}" type="slidenum">
              <a:rPr lang="en-US" smtClean="0"/>
              <a:t>17</a:t>
            </a:fld>
            <a:endParaRPr lang="en-US" dirty="0"/>
          </a:p>
        </p:txBody>
      </p:sp>
    </p:spTree>
    <p:extLst>
      <p:ext uri="{BB962C8B-B14F-4D97-AF65-F5344CB8AC3E}">
        <p14:creationId xmlns:p14="http://schemas.microsoft.com/office/powerpoint/2010/main" val="4240367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https://cdn.ymaws.com/naaweb.org/resource/collection/F3611BAF-0B62-42F9-9A26-C376BF35104F/NAA_Core_Knowledge_Skills_Competencies_for_OST_Professionals_rev2023.pdf</a:t>
            </a:r>
          </a:p>
        </p:txBody>
      </p:sp>
      <p:sp>
        <p:nvSpPr>
          <p:cNvPr id="4" name="Slide Number Placeholder 3"/>
          <p:cNvSpPr>
            <a:spLocks noGrp="1"/>
          </p:cNvSpPr>
          <p:nvPr>
            <p:ph type="sldNum" sz="quarter" idx="5"/>
          </p:nvPr>
        </p:nvSpPr>
        <p:spPr/>
        <p:txBody>
          <a:bodyPr/>
          <a:lstStyle/>
          <a:p>
            <a:fld id="{9239DD76-6F3D-1A42-8AFB-7E5F8ED43188}" type="slidenum">
              <a:rPr lang="en-US" smtClean="0"/>
              <a:t>18</a:t>
            </a:fld>
            <a:endParaRPr lang="en-US" dirty="0"/>
          </a:p>
        </p:txBody>
      </p:sp>
    </p:spTree>
    <p:extLst>
      <p:ext uri="{BB962C8B-B14F-4D97-AF65-F5344CB8AC3E}">
        <p14:creationId xmlns:p14="http://schemas.microsoft.com/office/powerpoint/2010/main" val="3703212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https://cdn.ymaws.com/naaweb.org/resource/collection/F3611BAF-0B62-42F9-9A26-C376BF35104F/NAA_Core_Knowledge_Skills_Competencies_for_OST_Professionals_rev2023.pdf</a:t>
            </a:r>
          </a:p>
        </p:txBody>
      </p:sp>
      <p:sp>
        <p:nvSpPr>
          <p:cNvPr id="4" name="Slide Number Placeholder 3"/>
          <p:cNvSpPr>
            <a:spLocks noGrp="1"/>
          </p:cNvSpPr>
          <p:nvPr>
            <p:ph type="sldNum" sz="quarter" idx="5"/>
          </p:nvPr>
        </p:nvSpPr>
        <p:spPr/>
        <p:txBody>
          <a:bodyPr/>
          <a:lstStyle/>
          <a:p>
            <a:fld id="{9239DD76-6F3D-1A42-8AFB-7E5F8ED43188}" type="slidenum">
              <a:rPr lang="en-US" smtClean="0"/>
              <a:t>19</a:t>
            </a:fld>
            <a:endParaRPr lang="en-US" dirty="0"/>
          </a:p>
        </p:txBody>
      </p:sp>
    </p:spTree>
    <p:extLst>
      <p:ext uri="{BB962C8B-B14F-4D97-AF65-F5344CB8AC3E}">
        <p14:creationId xmlns:p14="http://schemas.microsoft.com/office/powerpoint/2010/main" val="1754096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5F7B6A-4A84-B144-A028-2FDEAA30A685}" type="slidenum">
              <a:rPr lang="en-US" smtClean="0"/>
              <a:t>21</a:t>
            </a:fld>
            <a:endParaRPr lang="en-US"/>
          </a:p>
        </p:txBody>
      </p:sp>
    </p:spTree>
    <p:extLst>
      <p:ext uri="{BB962C8B-B14F-4D97-AF65-F5344CB8AC3E}">
        <p14:creationId xmlns:p14="http://schemas.microsoft.com/office/powerpoint/2010/main" val="11764421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FFFFFF"/>
                </a:solidFill>
                <a:effectLst/>
                <a:latin typeface="YouTube Noto"/>
                <a:hlinkClick r:id="rId3"/>
              </a:rPr>
              <a:t>https://youtu.be/X_N039Dhzzs</a:t>
            </a:r>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25</a:t>
            </a:fld>
            <a:endParaRPr lang="en-US" dirty="0"/>
          </a:p>
        </p:txBody>
      </p:sp>
    </p:spTree>
    <p:extLst>
      <p:ext uri="{BB962C8B-B14F-4D97-AF65-F5344CB8AC3E}">
        <p14:creationId xmlns:p14="http://schemas.microsoft.com/office/powerpoint/2010/main" val="1732827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Retrieved from https://www.mohawkcollege.ca/sites/default/files/Programs/620A/CYWInformationPowerpoint.ppt </a:t>
            </a:r>
          </a:p>
        </p:txBody>
      </p:sp>
      <p:sp>
        <p:nvSpPr>
          <p:cNvPr id="4" name="Slide Number Placeholder 3"/>
          <p:cNvSpPr>
            <a:spLocks noGrp="1"/>
          </p:cNvSpPr>
          <p:nvPr>
            <p:ph type="sldNum" sz="quarter" idx="5"/>
          </p:nvPr>
        </p:nvSpPr>
        <p:spPr/>
        <p:txBody>
          <a:bodyPr/>
          <a:lstStyle/>
          <a:p>
            <a:fld id="{9239DD76-6F3D-1A42-8AFB-7E5F8ED43188}" type="slidenum">
              <a:rPr lang="en-US" smtClean="0"/>
              <a:t>5</a:t>
            </a:fld>
            <a:endParaRPr lang="en-US" dirty="0"/>
          </a:p>
        </p:txBody>
      </p:sp>
    </p:spTree>
    <p:extLst>
      <p:ext uri="{BB962C8B-B14F-4D97-AF65-F5344CB8AC3E}">
        <p14:creationId xmlns:p14="http://schemas.microsoft.com/office/powerpoint/2010/main" val="1719797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Retrieved from https://targetjobs.co.uk/careers-advice/job-descriptions/youth-worker-job-description </a:t>
            </a:r>
          </a:p>
        </p:txBody>
      </p:sp>
      <p:sp>
        <p:nvSpPr>
          <p:cNvPr id="4" name="Slide Number Placeholder 3"/>
          <p:cNvSpPr>
            <a:spLocks noGrp="1"/>
          </p:cNvSpPr>
          <p:nvPr>
            <p:ph type="sldNum" sz="quarter" idx="5"/>
          </p:nvPr>
        </p:nvSpPr>
        <p:spPr/>
        <p:txBody>
          <a:bodyPr/>
          <a:lstStyle/>
          <a:p>
            <a:fld id="{9239DD76-6F3D-1A42-8AFB-7E5F8ED43188}" type="slidenum">
              <a:rPr lang="en-US" smtClean="0"/>
              <a:t>6</a:t>
            </a:fld>
            <a:endParaRPr lang="en-US" dirty="0"/>
          </a:p>
        </p:txBody>
      </p:sp>
    </p:spTree>
    <p:extLst>
      <p:ext uri="{BB962C8B-B14F-4D97-AF65-F5344CB8AC3E}">
        <p14:creationId xmlns:p14="http://schemas.microsoft.com/office/powerpoint/2010/main" val="4188603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National Training Institute for Community Youth Work- adapted from the Academy for Educational Development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https://www.freepik.com/free-photo/classmates-with-books-desk_1313754.htm</a:t>
            </a:r>
          </a:p>
        </p:txBody>
      </p:sp>
      <p:sp>
        <p:nvSpPr>
          <p:cNvPr id="4" name="Slide Number Placeholder 3"/>
          <p:cNvSpPr>
            <a:spLocks noGrp="1"/>
          </p:cNvSpPr>
          <p:nvPr>
            <p:ph type="sldNum" sz="quarter" idx="5"/>
          </p:nvPr>
        </p:nvSpPr>
        <p:spPr/>
        <p:txBody>
          <a:bodyPr/>
          <a:lstStyle/>
          <a:p>
            <a:fld id="{9239DD76-6F3D-1A42-8AFB-7E5F8ED43188}" type="slidenum">
              <a:rPr lang="en-US" smtClean="0"/>
              <a:t>7</a:t>
            </a:fld>
            <a:endParaRPr lang="en-US" dirty="0"/>
          </a:p>
        </p:txBody>
      </p:sp>
    </p:spTree>
    <p:extLst>
      <p:ext uri="{BB962C8B-B14F-4D97-AF65-F5344CB8AC3E}">
        <p14:creationId xmlns:p14="http://schemas.microsoft.com/office/powerpoint/2010/main" val="2677152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National Training Institute for Community Youth Work- adapted from the Academy for Educational Development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https://targetjobs.co.uk/careers-advice/job-descriptions/279611-youth-worker-job-description</a:t>
            </a:r>
          </a:p>
        </p:txBody>
      </p:sp>
      <p:sp>
        <p:nvSpPr>
          <p:cNvPr id="4" name="Slide Number Placeholder 3"/>
          <p:cNvSpPr>
            <a:spLocks noGrp="1"/>
          </p:cNvSpPr>
          <p:nvPr>
            <p:ph type="sldNum" sz="quarter" idx="5"/>
          </p:nvPr>
        </p:nvSpPr>
        <p:spPr/>
        <p:txBody>
          <a:bodyPr/>
          <a:lstStyle/>
          <a:p>
            <a:fld id="{9239DD76-6F3D-1A42-8AFB-7E5F8ED43188}" type="slidenum">
              <a:rPr lang="en-US" smtClean="0"/>
              <a:t>8</a:t>
            </a:fld>
            <a:endParaRPr lang="en-US" dirty="0"/>
          </a:p>
        </p:txBody>
      </p:sp>
    </p:spTree>
    <p:extLst>
      <p:ext uri="{BB962C8B-B14F-4D97-AF65-F5344CB8AC3E}">
        <p14:creationId xmlns:p14="http://schemas.microsoft.com/office/powerpoint/2010/main" val="3912284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Retrieved from http://www.scas.acad.bg/egames/links/upload/Youth_worker_competencies.ppt</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3747914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1ABA2-C578-034B-FC95-0EE533D141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06A33D-4441-F11F-8AF8-D43B058602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D835C4-9D90-6D34-B26D-46A6390CB77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Retrieved from http://www.scas.acad.bg/egames/links/upload/Youth_worker_competencies.ppt</a:t>
            </a:r>
          </a:p>
          <a:p>
            <a:endParaRPr lang="en-US" dirty="0"/>
          </a:p>
        </p:txBody>
      </p:sp>
      <p:sp>
        <p:nvSpPr>
          <p:cNvPr id="4" name="Slide Number Placeholder 3">
            <a:extLst>
              <a:ext uri="{FF2B5EF4-FFF2-40B4-BE49-F238E27FC236}">
                <a16:creationId xmlns:a16="http://schemas.microsoft.com/office/drawing/2014/main" id="{3ABBB6F5-18C6-E634-F6B4-AD14E12A9F64}"/>
              </a:ext>
            </a:extLst>
          </p:cNvPr>
          <p:cNvSpPr>
            <a:spLocks noGrp="1"/>
          </p:cNvSpPr>
          <p:nvPr>
            <p:ph type="sldNum" sz="quarter" idx="5"/>
          </p:nvPr>
        </p:nvSpPr>
        <p:spPr/>
        <p:txBody>
          <a:bodyPr/>
          <a:lstStyle/>
          <a:p>
            <a:fld id="{9239DD76-6F3D-1A42-8AFB-7E5F8ED43188}" type="slidenum">
              <a:rPr lang="en-US" smtClean="0"/>
              <a:t>10</a:t>
            </a:fld>
            <a:endParaRPr lang="en-US" dirty="0"/>
          </a:p>
        </p:txBody>
      </p:sp>
    </p:spTree>
    <p:extLst>
      <p:ext uri="{BB962C8B-B14F-4D97-AF65-F5344CB8AC3E}">
        <p14:creationId xmlns:p14="http://schemas.microsoft.com/office/powerpoint/2010/main" val="3871961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20BF3-90C7-1990-E4C1-C3E37B043A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540CF7-8C48-5912-43E7-93FF7C2525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F0BC9F-0983-7DF1-D599-0268E992E18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Retrieved from http://www.scas.acad.bg/egames/links/upload/Youth_worker_competencies.ppt</a:t>
            </a:r>
          </a:p>
          <a:p>
            <a:endParaRPr lang="en-US" dirty="0"/>
          </a:p>
        </p:txBody>
      </p:sp>
      <p:sp>
        <p:nvSpPr>
          <p:cNvPr id="4" name="Slide Number Placeholder 3">
            <a:extLst>
              <a:ext uri="{FF2B5EF4-FFF2-40B4-BE49-F238E27FC236}">
                <a16:creationId xmlns:a16="http://schemas.microsoft.com/office/drawing/2014/main" id="{63F6B585-1DA9-A3CB-6FE3-0CEACBD180D2}"/>
              </a:ext>
            </a:extLst>
          </p:cNvPr>
          <p:cNvSpPr>
            <a:spLocks noGrp="1"/>
          </p:cNvSpPr>
          <p:nvPr>
            <p:ph type="sldNum" sz="quarter" idx="5"/>
          </p:nvPr>
        </p:nvSpPr>
        <p:spPr/>
        <p:txBody>
          <a:bodyPr/>
          <a:lstStyle/>
          <a:p>
            <a:fld id="{9239DD76-6F3D-1A42-8AFB-7E5F8ED43188}" type="slidenum">
              <a:rPr lang="en-US" smtClean="0"/>
              <a:t>11</a:t>
            </a:fld>
            <a:endParaRPr lang="en-US" dirty="0"/>
          </a:p>
        </p:txBody>
      </p:sp>
    </p:spTree>
    <p:extLst>
      <p:ext uri="{BB962C8B-B14F-4D97-AF65-F5344CB8AC3E}">
        <p14:creationId xmlns:p14="http://schemas.microsoft.com/office/powerpoint/2010/main" val="601035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94FB1-0D20-4DBC-AE27-442995AD5B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9F7EEB-5D87-50D1-B840-02F8C3502B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1F345C-0B84-CE7B-88EC-CA4812B412D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Retrieved from http://www.scas.acad.bg/egames/links/upload/Youth_worker_competencies.ppt</a:t>
            </a:r>
          </a:p>
          <a:p>
            <a:endParaRPr lang="en-US" dirty="0"/>
          </a:p>
        </p:txBody>
      </p:sp>
      <p:sp>
        <p:nvSpPr>
          <p:cNvPr id="4" name="Slide Number Placeholder 3">
            <a:extLst>
              <a:ext uri="{FF2B5EF4-FFF2-40B4-BE49-F238E27FC236}">
                <a16:creationId xmlns:a16="http://schemas.microsoft.com/office/drawing/2014/main" id="{CD1D7726-33E9-EE27-44FB-BF632021799E}"/>
              </a:ext>
            </a:extLst>
          </p:cNvPr>
          <p:cNvSpPr>
            <a:spLocks noGrp="1"/>
          </p:cNvSpPr>
          <p:nvPr>
            <p:ph type="sldNum" sz="quarter" idx="5"/>
          </p:nvPr>
        </p:nvSpPr>
        <p:spPr/>
        <p:txBody>
          <a:bodyPr/>
          <a:lstStyle/>
          <a:p>
            <a:fld id="{9239DD76-6F3D-1A42-8AFB-7E5F8ED43188}" type="slidenum">
              <a:rPr lang="en-US" smtClean="0"/>
              <a:t>12</a:t>
            </a:fld>
            <a:endParaRPr lang="en-US" dirty="0"/>
          </a:p>
        </p:txBody>
      </p:sp>
    </p:spTree>
    <p:extLst>
      <p:ext uri="{BB962C8B-B14F-4D97-AF65-F5344CB8AC3E}">
        <p14:creationId xmlns:p14="http://schemas.microsoft.com/office/powerpoint/2010/main" val="14075699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76.xml"/><Relationship Id="rId6" Type="http://schemas.openxmlformats.org/officeDocument/2006/relationships/diagramColors" Target="../diagrams/colors2.xml"/><Relationship Id="rId11" Type="http://schemas.openxmlformats.org/officeDocument/2006/relationships/image" Target="../media/image41.svg"/><Relationship Id="rId5" Type="http://schemas.openxmlformats.org/officeDocument/2006/relationships/diagramQuickStyle" Target="../diagrams/quickStyle2.xml"/><Relationship Id="rId10" Type="http://schemas.openxmlformats.org/officeDocument/2006/relationships/image" Target="../media/image40.svg"/><Relationship Id="rId4" Type="http://schemas.openxmlformats.org/officeDocument/2006/relationships/diagramLayout" Target="../diagrams/layout2.xml"/><Relationship Id="rId9" Type="http://schemas.openxmlformats.org/officeDocument/2006/relationships/image" Target="../media/image39.svg"/></Relationships>
</file>

<file path=ppt/slides/_rels/slide11.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76.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44.svg"/><Relationship Id="rId4" Type="http://schemas.openxmlformats.org/officeDocument/2006/relationships/diagramLayout" Target="../diagrams/layout3.xml"/><Relationship Id="rId9" Type="http://schemas.openxmlformats.org/officeDocument/2006/relationships/image" Target="../media/image43.svg"/></Relationships>
</file>

<file path=ppt/slides/_rels/slide12.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76.xml"/><Relationship Id="rId6" Type="http://schemas.openxmlformats.org/officeDocument/2006/relationships/diagramColors" Target="../diagrams/colors4.xml"/><Relationship Id="rId11" Type="http://schemas.openxmlformats.org/officeDocument/2006/relationships/image" Target="../media/image48.svg"/><Relationship Id="rId5" Type="http://schemas.openxmlformats.org/officeDocument/2006/relationships/diagramQuickStyle" Target="../diagrams/quickStyle4.xml"/><Relationship Id="rId10" Type="http://schemas.openxmlformats.org/officeDocument/2006/relationships/image" Target="../media/image47.svg"/><Relationship Id="rId4" Type="http://schemas.openxmlformats.org/officeDocument/2006/relationships/diagramLayout" Target="../diagrams/layout4.xml"/><Relationship Id="rId9" Type="http://schemas.openxmlformats.org/officeDocument/2006/relationships/image" Target="../media/image46.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4.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svg"/><Relationship Id="rId7" Type="http://schemas.openxmlformats.org/officeDocument/2006/relationships/image" Target="../media/image53.svg"/><Relationship Id="rId12" Type="http://schemas.openxmlformats.org/officeDocument/2006/relationships/image" Target="../media/image58.svg"/><Relationship Id="rId2" Type="http://schemas.openxmlformats.org/officeDocument/2006/relationships/hyperlink" Target="https://cdn.ymaws.com/naaweb.org/resource/collection/F3611BAF-0B62-42F9-9A26-C376BF35104F/NAA_Core_Knowledge_Skills_Competencies_for_OST_Professionals_rev2023.pdf" TargetMode="External"/><Relationship Id="rId1" Type="http://schemas.openxmlformats.org/officeDocument/2006/relationships/slideLayout" Target="../slideLayouts/slideLayout52.xml"/><Relationship Id="rId6" Type="http://schemas.openxmlformats.org/officeDocument/2006/relationships/image" Target="../media/image52.svg"/><Relationship Id="rId11" Type="http://schemas.openxmlformats.org/officeDocument/2006/relationships/image" Target="../media/image57.svg"/><Relationship Id="rId5" Type="http://schemas.openxmlformats.org/officeDocument/2006/relationships/image" Target="../media/image51.sv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svg"/></Relationships>
</file>

<file path=ppt/slides/_rels/slide15.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notesSlide" Target="../notesSlides/notesSlide10.xml"/><Relationship Id="rId1" Type="http://schemas.openxmlformats.org/officeDocument/2006/relationships/slideLayout" Target="../slideLayouts/slideLayout68.xml"/><Relationship Id="rId4" Type="http://schemas.openxmlformats.org/officeDocument/2006/relationships/image" Target="../media/image58.svg"/></Relationships>
</file>

<file path=ppt/slides/_rels/slide16.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notesSlide" Target="../notesSlides/notesSlide11.xml"/><Relationship Id="rId1" Type="http://schemas.openxmlformats.org/officeDocument/2006/relationships/slideLayout" Target="../slideLayouts/slideLayout68.xml"/><Relationship Id="rId4" Type="http://schemas.openxmlformats.org/officeDocument/2006/relationships/image" Target="../media/image56.svg"/></Relationships>
</file>

<file path=ppt/slides/_rels/slide17.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notesSlide" Target="../notesSlides/notesSlide12.xml"/><Relationship Id="rId1" Type="http://schemas.openxmlformats.org/officeDocument/2006/relationships/slideLayout" Target="../slideLayouts/slideLayout68.xml"/><Relationship Id="rId4" Type="http://schemas.openxmlformats.org/officeDocument/2006/relationships/image" Target="../media/image55.svg"/></Relationships>
</file>

<file path=ppt/slides/_rels/slide18.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notesSlide" Target="../notesSlides/notesSlide13.xml"/><Relationship Id="rId1" Type="http://schemas.openxmlformats.org/officeDocument/2006/relationships/slideLayout" Target="../slideLayouts/slideLayout68.xml"/><Relationship Id="rId4" Type="http://schemas.openxmlformats.org/officeDocument/2006/relationships/image" Target="../media/image53.svg"/></Relationships>
</file>

<file path=ppt/slides/_rels/slide19.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notesSlide" Target="../notesSlides/notesSlide14.xml"/><Relationship Id="rId1" Type="http://schemas.openxmlformats.org/officeDocument/2006/relationships/slideLayout" Target="../slideLayouts/slideLayout68.xml"/><Relationship Id="rId4" Type="http://schemas.openxmlformats.org/officeDocument/2006/relationships/image" Target="../media/image49.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1.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15.xml"/><Relationship Id="rId1" Type="http://schemas.openxmlformats.org/officeDocument/2006/relationships/slideLayout" Target="../slideLayouts/slideLayout49.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3.xml.rels><?xml version="1.0" encoding="UTF-8" standalone="yes"?>
<Relationships xmlns="http://schemas.openxmlformats.org/package/2006/relationships"><Relationship Id="rId3" Type="http://schemas.openxmlformats.org/officeDocument/2006/relationships/hyperlink" Target="https://www.socialworkers.org/Careers/Credentials-Certifications/Apply-for-NASW-Social-Work-Credentials/Certified-Children-Youth-Family-Social-Worker" TargetMode="External"/><Relationship Id="rId2" Type="http://schemas.openxmlformats.org/officeDocument/2006/relationships/hyperlink" Target="https://www.humanservicesedu.org/youth-worker/" TargetMode="External"/><Relationship Id="rId1" Type="http://schemas.openxmlformats.org/officeDocument/2006/relationships/slideLayout" Target="../slideLayouts/slideLayout53.xml"/><Relationship Id="rId4" Type="http://schemas.openxmlformats.org/officeDocument/2006/relationships/hyperlink" Target="https://work.chron.com/qualifications-need-youth-worker-1894.html"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mynextmove.org/profile/summary/39-9032.00" TargetMode="External"/><Relationship Id="rId7" Type="http://schemas.openxmlformats.org/officeDocument/2006/relationships/hyperlink" Target="https://www.mynextmove.org/profile/summary/21-1012.00" TargetMode="External"/><Relationship Id="rId2" Type="http://schemas.openxmlformats.org/officeDocument/2006/relationships/hyperlink" Target="https://www.mynextmove.org/profile/summary/27-2022.00" TargetMode="External"/><Relationship Id="rId1" Type="http://schemas.openxmlformats.org/officeDocument/2006/relationships/slideLayout" Target="../slideLayouts/slideLayout76.xml"/><Relationship Id="rId6" Type="http://schemas.openxmlformats.org/officeDocument/2006/relationships/hyperlink" Target="https://www.mynextmove.org/profile/summary/21-1014.00" TargetMode="External"/><Relationship Id="rId5" Type="http://schemas.openxmlformats.org/officeDocument/2006/relationships/image" Target="../media/image63.png"/><Relationship Id="rId4" Type="http://schemas.openxmlformats.org/officeDocument/2006/relationships/hyperlink" Target="https://www.mynextmove.org/profile/summary/19-3033.00" TargetMode="Externa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video" Target="https://www.youtube.com/embed/X_N039Dhzzs?feature=oembed" TargetMode="External"/><Relationship Id="rId1" Type="http://schemas.openxmlformats.org/officeDocument/2006/relationships/tags" Target="../tags/tag3.xml"/><Relationship Id="rId5" Type="http://schemas.openxmlformats.org/officeDocument/2006/relationships/image" Target="../media/image64.jpeg"/><Relationship Id="rId4" Type="http://schemas.openxmlformats.org/officeDocument/2006/relationships/notesSlide" Target="../notesSlides/notesSlide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7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xml"/><Relationship Id="rId1" Type="http://schemas.openxmlformats.org/officeDocument/2006/relationships/slideLayout" Target="../slideLayouts/slideLayout68.xml"/><Relationship Id="rId4" Type="http://schemas.openxmlformats.org/officeDocument/2006/relationships/image" Target="../media/image3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3.xml"/></Relationships>
</file>

<file path=ppt/slides/_rels/slide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xml"/><Relationship Id="rId1" Type="http://schemas.openxmlformats.org/officeDocument/2006/relationships/slideLayout" Target="../slideLayouts/slideLayout71.xml"/></Relationships>
</file>

<file path=ppt/slides/_rels/slide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76.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37.svg"/><Relationship Id="rId4" Type="http://schemas.openxmlformats.org/officeDocument/2006/relationships/diagramLayout" Target="../diagrams/layout1.xml"/><Relationship Id="rId9" Type="http://schemas.openxmlformats.org/officeDocument/2006/relationships/image" Target="../media/image3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1.2: Youth Work Career Pathways</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custDataLst>
      <p:tags r:id="rId1"/>
    </p:custDataLst>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58AD2-97CC-11A2-818A-20884FEF96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ABFFFB-5308-12B3-68C8-61AACF775FA9}"/>
              </a:ext>
            </a:extLst>
          </p:cNvPr>
          <p:cNvSpPr>
            <a:spLocks noGrp="1"/>
          </p:cNvSpPr>
          <p:nvPr>
            <p:ph type="title"/>
          </p:nvPr>
        </p:nvSpPr>
        <p:spPr/>
        <p:txBody>
          <a:bodyPr/>
          <a:lstStyle/>
          <a:p>
            <a:r>
              <a:rPr lang="en-US" dirty="0"/>
              <a:t>What they do</a:t>
            </a:r>
          </a:p>
        </p:txBody>
      </p:sp>
      <p:graphicFrame>
        <p:nvGraphicFramePr>
          <p:cNvPr id="4" name="Diagram 3">
            <a:extLst>
              <a:ext uri="{FF2B5EF4-FFF2-40B4-BE49-F238E27FC236}">
                <a16:creationId xmlns:a16="http://schemas.microsoft.com/office/drawing/2014/main" id="{95202E87-E51E-5C79-8D90-EA4BDC368C7D}"/>
              </a:ext>
            </a:extLst>
          </p:cNvPr>
          <p:cNvGraphicFramePr/>
          <p:nvPr/>
        </p:nvGraphicFramePr>
        <p:xfrm>
          <a:off x="2031999" y="1542197"/>
          <a:ext cx="9104573" cy="4596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1DEB9F53-A668-3491-0DA8-E8577A02D524}"/>
              </a:ext>
            </a:extLst>
          </p:cNvPr>
          <p:cNvSpPr txBox="1"/>
          <p:nvPr/>
        </p:nvSpPr>
        <p:spPr>
          <a:xfrm>
            <a:off x="137487" y="3240099"/>
            <a:ext cx="2409968" cy="1200329"/>
          </a:xfrm>
          <a:prstGeom prst="rect">
            <a:avLst/>
          </a:prstGeom>
          <a:noFill/>
        </p:spPr>
        <p:txBody>
          <a:bodyPr wrap="square" rtlCol="0">
            <a:spAutoFit/>
          </a:bodyPr>
          <a:lstStyle/>
          <a:p>
            <a:pPr algn="ctr"/>
            <a:r>
              <a:rPr lang="en-US" sz="2400" b="1" dirty="0">
                <a:latin typeface="Noto Sans" panose="020B0502040504020204" pitchFamily="34" charset="0"/>
                <a:ea typeface="Noto Sans" panose="020B0502040504020204" pitchFamily="34" charset="0"/>
                <a:cs typeface="Noto Sans" panose="020B0502040504020204" pitchFamily="34" charset="0"/>
              </a:rPr>
              <a:t>Develop Learning Opportunities</a:t>
            </a:r>
          </a:p>
        </p:txBody>
      </p:sp>
      <p:pic>
        <p:nvPicPr>
          <p:cNvPr id="6" name="Graphic 5" descr="Puzzle pieces with solid fill">
            <a:extLst>
              <a:ext uri="{FF2B5EF4-FFF2-40B4-BE49-F238E27FC236}">
                <a16:creationId xmlns:a16="http://schemas.microsoft.com/office/drawing/2014/main" id="{AFF8D5E6-48B8-070D-93B9-B791ABA4F7C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602047" y="2914497"/>
            <a:ext cx="731520" cy="731520"/>
          </a:xfrm>
          <a:prstGeom prst="rect">
            <a:avLst/>
          </a:prstGeom>
        </p:spPr>
      </p:pic>
      <p:pic>
        <p:nvPicPr>
          <p:cNvPr id="15" name="Graphic 14" descr="Group brainstorm with solid fill">
            <a:extLst>
              <a:ext uri="{FF2B5EF4-FFF2-40B4-BE49-F238E27FC236}">
                <a16:creationId xmlns:a16="http://schemas.microsoft.com/office/drawing/2014/main" id="{4D58A375-477C-55E0-2F0C-E5337EB59F7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181695" y="5021818"/>
            <a:ext cx="731520" cy="731520"/>
          </a:xfrm>
          <a:prstGeom prst="rect">
            <a:avLst/>
          </a:prstGeom>
        </p:spPr>
      </p:pic>
      <p:pic>
        <p:nvPicPr>
          <p:cNvPr id="17" name="Graphic 16" descr="Chat with solid fill">
            <a:extLst>
              <a:ext uri="{FF2B5EF4-FFF2-40B4-BE49-F238E27FC236}">
                <a16:creationId xmlns:a16="http://schemas.microsoft.com/office/drawing/2014/main" id="{95678D43-6B9B-1280-7A6D-EC28761EEC7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181695" y="1880108"/>
            <a:ext cx="731520" cy="731520"/>
          </a:xfrm>
          <a:prstGeom prst="rect">
            <a:avLst/>
          </a:prstGeom>
        </p:spPr>
      </p:pic>
      <p:pic>
        <p:nvPicPr>
          <p:cNvPr id="19" name="Graphic 18" descr="Teacher with solid fill">
            <a:extLst>
              <a:ext uri="{FF2B5EF4-FFF2-40B4-BE49-F238E27FC236}">
                <a16:creationId xmlns:a16="http://schemas.microsoft.com/office/drawing/2014/main" id="{8515971E-3409-C132-D173-FF81BD572057}"/>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608289" y="3999334"/>
            <a:ext cx="731520" cy="731520"/>
          </a:xfrm>
          <a:prstGeom prst="rect">
            <a:avLst/>
          </a:prstGeom>
        </p:spPr>
      </p:pic>
    </p:spTree>
    <p:extLst>
      <p:ext uri="{BB962C8B-B14F-4D97-AF65-F5344CB8AC3E}">
        <p14:creationId xmlns:p14="http://schemas.microsoft.com/office/powerpoint/2010/main" val="1488174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5CCBE-FCD8-6779-CA28-A85DC614D1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2E4CFF-2719-9DF3-A70A-77414FE4AF16}"/>
              </a:ext>
            </a:extLst>
          </p:cNvPr>
          <p:cNvSpPr>
            <a:spLocks noGrp="1"/>
          </p:cNvSpPr>
          <p:nvPr>
            <p:ph type="title"/>
          </p:nvPr>
        </p:nvSpPr>
        <p:spPr/>
        <p:txBody>
          <a:bodyPr/>
          <a:lstStyle/>
          <a:p>
            <a:r>
              <a:rPr lang="en-US" dirty="0"/>
              <a:t>What they do</a:t>
            </a:r>
          </a:p>
        </p:txBody>
      </p:sp>
      <p:graphicFrame>
        <p:nvGraphicFramePr>
          <p:cNvPr id="4" name="Diagram 3">
            <a:extLst>
              <a:ext uri="{FF2B5EF4-FFF2-40B4-BE49-F238E27FC236}">
                <a16:creationId xmlns:a16="http://schemas.microsoft.com/office/drawing/2014/main" id="{12ACB9C2-9C9D-7781-CA78-53DD072A85B1}"/>
              </a:ext>
            </a:extLst>
          </p:cNvPr>
          <p:cNvGraphicFramePr/>
          <p:nvPr/>
        </p:nvGraphicFramePr>
        <p:xfrm>
          <a:off x="2031999" y="1542197"/>
          <a:ext cx="9104573" cy="4596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A3925E82-E264-01E8-0EEC-41C5FF427EBC}"/>
              </a:ext>
            </a:extLst>
          </p:cNvPr>
          <p:cNvSpPr txBox="1"/>
          <p:nvPr/>
        </p:nvSpPr>
        <p:spPr>
          <a:xfrm>
            <a:off x="137487" y="3240099"/>
            <a:ext cx="2409968" cy="1200329"/>
          </a:xfrm>
          <a:prstGeom prst="rect">
            <a:avLst/>
          </a:prstGeom>
          <a:noFill/>
        </p:spPr>
        <p:txBody>
          <a:bodyPr wrap="square" rtlCol="0">
            <a:spAutoFit/>
          </a:bodyPr>
          <a:lstStyle/>
          <a:p>
            <a:pPr algn="ctr"/>
            <a:r>
              <a:rPr lang="en-US" sz="2400" b="1" dirty="0">
                <a:latin typeface="Noto Sans" panose="020B0502040504020204" pitchFamily="34" charset="0"/>
                <a:ea typeface="Noto Sans" panose="020B0502040504020204" pitchFamily="34" charset="0"/>
                <a:cs typeface="Noto Sans" panose="020B0502040504020204" pitchFamily="34" charset="0"/>
              </a:rPr>
              <a:t>Support Development &amp; Growth</a:t>
            </a:r>
          </a:p>
        </p:txBody>
      </p:sp>
      <p:pic>
        <p:nvPicPr>
          <p:cNvPr id="7" name="Graphic 6" descr="Thought with solid fill">
            <a:extLst>
              <a:ext uri="{FF2B5EF4-FFF2-40B4-BE49-F238E27FC236}">
                <a16:creationId xmlns:a16="http://schemas.microsoft.com/office/drawing/2014/main" id="{BAF1536C-EA9A-597E-ECEE-2F7416EF3D6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597374" y="3383063"/>
            <a:ext cx="914400" cy="914400"/>
          </a:xfrm>
          <a:prstGeom prst="rect">
            <a:avLst/>
          </a:prstGeom>
        </p:spPr>
      </p:pic>
      <p:pic>
        <p:nvPicPr>
          <p:cNvPr id="9" name="Graphic 8" descr="Group of men with solid fill">
            <a:extLst>
              <a:ext uri="{FF2B5EF4-FFF2-40B4-BE49-F238E27FC236}">
                <a16:creationId xmlns:a16="http://schemas.microsoft.com/office/drawing/2014/main" id="{FB029EC3-60DB-5C69-A11B-F7FE46A7380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212962" y="4791234"/>
            <a:ext cx="914400" cy="914400"/>
          </a:xfrm>
          <a:prstGeom prst="rect">
            <a:avLst/>
          </a:prstGeom>
        </p:spPr>
      </p:pic>
      <p:pic>
        <p:nvPicPr>
          <p:cNvPr id="11" name="Graphic 10" descr="Open hand with plant with solid fill">
            <a:extLst>
              <a:ext uri="{FF2B5EF4-FFF2-40B4-BE49-F238E27FC236}">
                <a16:creationId xmlns:a16="http://schemas.microsoft.com/office/drawing/2014/main" id="{7BB8BE3F-408A-145C-15E7-913E9BAB908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212962" y="1974892"/>
            <a:ext cx="914400" cy="914400"/>
          </a:xfrm>
          <a:prstGeom prst="rect">
            <a:avLst/>
          </a:prstGeom>
        </p:spPr>
      </p:pic>
    </p:spTree>
    <p:extLst>
      <p:ext uri="{BB962C8B-B14F-4D97-AF65-F5344CB8AC3E}">
        <p14:creationId xmlns:p14="http://schemas.microsoft.com/office/powerpoint/2010/main" val="2505057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5B069-ABC6-4C29-451F-83F9555F36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CDD229-3110-35EA-FC3F-8A1851834287}"/>
              </a:ext>
            </a:extLst>
          </p:cNvPr>
          <p:cNvSpPr>
            <a:spLocks noGrp="1"/>
          </p:cNvSpPr>
          <p:nvPr>
            <p:ph type="title"/>
          </p:nvPr>
        </p:nvSpPr>
        <p:spPr/>
        <p:txBody>
          <a:bodyPr/>
          <a:lstStyle/>
          <a:p>
            <a:r>
              <a:rPr lang="en-US" dirty="0"/>
              <a:t>What they do</a:t>
            </a:r>
          </a:p>
        </p:txBody>
      </p:sp>
      <p:graphicFrame>
        <p:nvGraphicFramePr>
          <p:cNvPr id="4" name="Diagram 3">
            <a:extLst>
              <a:ext uri="{FF2B5EF4-FFF2-40B4-BE49-F238E27FC236}">
                <a16:creationId xmlns:a16="http://schemas.microsoft.com/office/drawing/2014/main" id="{949A7A74-8569-3138-2A9C-B98277ABA73B}"/>
              </a:ext>
            </a:extLst>
          </p:cNvPr>
          <p:cNvGraphicFramePr/>
          <p:nvPr/>
        </p:nvGraphicFramePr>
        <p:xfrm>
          <a:off x="2249227" y="1542195"/>
          <a:ext cx="9104573" cy="4596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44EC6746-141F-A8B7-4661-DDB2671A06A7}"/>
              </a:ext>
            </a:extLst>
          </p:cNvPr>
          <p:cNvSpPr txBox="1"/>
          <p:nvPr/>
        </p:nvSpPr>
        <p:spPr>
          <a:xfrm>
            <a:off x="137487" y="3240099"/>
            <a:ext cx="2775728" cy="1200329"/>
          </a:xfrm>
          <a:prstGeom prst="rect">
            <a:avLst/>
          </a:prstGeom>
          <a:noFill/>
        </p:spPr>
        <p:txBody>
          <a:bodyPr wrap="square" rtlCol="0">
            <a:spAutoFit/>
          </a:bodyPr>
          <a:lstStyle/>
          <a:p>
            <a:pPr algn="ctr"/>
            <a:r>
              <a:rPr lang="en-US" sz="2400" b="1" dirty="0">
                <a:latin typeface="Noto Sans" panose="020B0502040504020204" pitchFamily="34" charset="0"/>
                <a:ea typeface="Noto Sans" panose="020B0502040504020204" pitchFamily="34" charset="0"/>
                <a:cs typeface="Noto Sans" panose="020B0502040504020204" pitchFamily="34" charset="0"/>
              </a:rPr>
              <a:t>Contribute to Organizational </a:t>
            </a:r>
          </a:p>
          <a:p>
            <a:pPr algn="ctr"/>
            <a:r>
              <a:rPr lang="en-US" sz="2400" b="1" dirty="0">
                <a:latin typeface="Noto Sans" panose="020B0502040504020204" pitchFamily="34" charset="0"/>
                <a:ea typeface="Noto Sans" panose="020B0502040504020204" pitchFamily="34" charset="0"/>
                <a:cs typeface="Noto Sans" panose="020B0502040504020204" pitchFamily="34" charset="0"/>
              </a:rPr>
              <a:t>&amp; Youth Policy</a:t>
            </a:r>
          </a:p>
        </p:txBody>
      </p:sp>
      <p:pic>
        <p:nvPicPr>
          <p:cNvPr id="7" name="Graphic 6" descr="Business Growth with solid fill">
            <a:extLst>
              <a:ext uri="{FF2B5EF4-FFF2-40B4-BE49-F238E27FC236}">
                <a16:creationId xmlns:a16="http://schemas.microsoft.com/office/drawing/2014/main" id="{07A043DD-31E2-0DE8-A4BA-2F8FA4696CE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461019" y="5062162"/>
            <a:ext cx="731520" cy="731520"/>
          </a:xfrm>
          <a:prstGeom prst="rect">
            <a:avLst/>
          </a:prstGeom>
        </p:spPr>
      </p:pic>
      <p:pic>
        <p:nvPicPr>
          <p:cNvPr id="9" name="Graphic 8" descr="Users with solid fill">
            <a:extLst>
              <a:ext uri="{FF2B5EF4-FFF2-40B4-BE49-F238E27FC236}">
                <a16:creationId xmlns:a16="http://schemas.microsoft.com/office/drawing/2014/main" id="{A44AD669-A215-4F8B-2674-AAE155F0CC19}"/>
              </a:ext>
            </a:extLst>
          </p:cNvPr>
          <p:cNvPicPr>
            <a:picLocks noChangeAspect="1"/>
          </p:cNvPicPr>
          <p:nvPr/>
        </p:nvPicPr>
        <p:blipFill>
          <a:blip>
            <a:extLst>
              <a:ext uri="{96DAC541-7B7A-43D3-8B79-37D633B846F1}">
                <asvg:svgBlip xmlns:asvg="http://schemas.microsoft.com/office/drawing/2016/SVG/main" r:embed="rId9"/>
              </a:ext>
            </a:extLst>
          </a:blip>
          <a:srcRect/>
          <a:stretch/>
        </p:blipFill>
        <p:spPr>
          <a:xfrm>
            <a:off x="2811845" y="2951810"/>
            <a:ext cx="731520" cy="731520"/>
          </a:xfrm>
          <a:prstGeom prst="rect">
            <a:avLst/>
          </a:prstGeom>
        </p:spPr>
      </p:pic>
      <p:pic>
        <p:nvPicPr>
          <p:cNvPr id="11" name="Graphic 10" descr="Cycle with people with solid fill">
            <a:extLst>
              <a:ext uri="{FF2B5EF4-FFF2-40B4-BE49-F238E27FC236}">
                <a16:creationId xmlns:a16="http://schemas.microsoft.com/office/drawing/2014/main" id="{A978C506-24E3-E300-1127-4A296F7750CD}"/>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811845" y="3997197"/>
            <a:ext cx="731520" cy="731520"/>
          </a:xfrm>
          <a:prstGeom prst="rect">
            <a:avLst/>
          </a:prstGeom>
        </p:spPr>
      </p:pic>
      <p:pic>
        <p:nvPicPr>
          <p:cNvPr id="13" name="Graphic 12" descr="Clipboard Checked with solid fill">
            <a:extLst>
              <a:ext uri="{FF2B5EF4-FFF2-40B4-BE49-F238E27FC236}">
                <a16:creationId xmlns:a16="http://schemas.microsoft.com/office/drawing/2014/main" id="{2CA70AC0-B709-DCA5-DE16-C81DB27E4D29}"/>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417553" y="1859549"/>
            <a:ext cx="731520" cy="731520"/>
          </a:xfrm>
          <a:prstGeom prst="rect">
            <a:avLst/>
          </a:prstGeom>
        </p:spPr>
      </p:pic>
    </p:spTree>
    <p:extLst>
      <p:ext uri="{BB962C8B-B14F-4D97-AF65-F5344CB8AC3E}">
        <p14:creationId xmlns:p14="http://schemas.microsoft.com/office/powerpoint/2010/main" val="1611775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E6776-9C7F-0CED-08E0-8B0B44D36935}"/>
              </a:ext>
            </a:extLst>
          </p:cNvPr>
          <p:cNvSpPr>
            <a:spLocks noGrp="1"/>
          </p:cNvSpPr>
          <p:nvPr>
            <p:ph type="title"/>
          </p:nvPr>
        </p:nvSpPr>
        <p:spPr/>
        <p:txBody>
          <a:bodyPr/>
          <a:lstStyle/>
          <a:p>
            <a:r>
              <a:rPr lang="en-US" dirty="0"/>
              <a:t>Youth Worker Core Competencies</a:t>
            </a:r>
          </a:p>
        </p:txBody>
      </p:sp>
    </p:spTree>
    <p:extLst>
      <p:ext uri="{BB962C8B-B14F-4D97-AF65-F5344CB8AC3E}">
        <p14:creationId xmlns:p14="http://schemas.microsoft.com/office/powerpoint/2010/main" val="42232359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71A3B3A-0D1E-6E1D-499A-6E6D7A747083}"/>
              </a:ext>
            </a:extLst>
          </p:cNvPr>
          <p:cNvSpPr>
            <a:spLocks noGrp="1"/>
          </p:cNvSpPr>
          <p:nvPr>
            <p:ph type="title"/>
          </p:nvPr>
        </p:nvSpPr>
        <p:spPr/>
        <p:txBody>
          <a:bodyPr>
            <a:normAutofit fontScale="90000"/>
          </a:bodyPr>
          <a:lstStyle/>
          <a:p>
            <a:r>
              <a:rPr lang="en-US"/>
              <a:t>Core Knowledge, Skills &amp; Competencies</a:t>
            </a:r>
            <a:br>
              <a:rPr lang="en-US"/>
            </a:br>
            <a:r>
              <a:rPr lang="en-US" sz="2400"/>
              <a:t>for Out-of-School Time Professionals, </a:t>
            </a:r>
            <a:r>
              <a:rPr lang="en-US" sz="2400">
                <a:hlinkClick r:id="rId2"/>
              </a:rPr>
              <a:t>National </a:t>
            </a:r>
            <a:r>
              <a:rPr lang="en-US" sz="2400" err="1">
                <a:hlinkClick r:id="rId2"/>
              </a:rPr>
              <a:t>AfterSchool</a:t>
            </a:r>
            <a:r>
              <a:rPr lang="en-US" sz="2400">
                <a:hlinkClick r:id="rId2"/>
              </a:rPr>
              <a:t> Association</a:t>
            </a:r>
            <a:endParaRPr lang="en-US" sz="2400"/>
          </a:p>
        </p:txBody>
      </p:sp>
      <p:grpSp>
        <p:nvGrpSpPr>
          <p:cNvPr id="63" name="Group 62">
            <a:extLst>
              <a:ext uri="{FF2B5EF4-FFF2-40B4-BE49-F238E27FC236}">
                <a16:creationId xmlns:a16="http://schemas.microsoft.com/office/drawing/2014/main" id="{3703B76A-2313-39B1-F8A5-E0BA61E1C7E3}"/>
              </a:ext>
            </a:extLst>
          </p:cNvPr>
          <p:cNvGrpSpPr/>
          <p:nvPr/>
        </p:nvGrpSpPr>
        <p:grpSpPr>
          <a:xfrm>
            <a:off x="6647291" y="5324744"/>
            <a:ext cx="4641628" cy="707699"/>
            <a:chOff x="4985468" y="3993558"/>
            <a:chExt cx="3481221" cy="530774"/>
          </a:xfrm>
        </p:grpSpPr>
        <p:sp>
          <p:nvSpPr>
            <p:cNvPr id="57" name="Freeform: Shape 56">
              <a:extLst>
                <a:ext uri="{FF2B5EF4-FFF2-40B4-BE49-F238E27FC236}">
                  <a16:creationId xmlns:a16="http://schemas.microsoft.com/office/drawing/2014/main" id="{0BE2C2FE-3F9E-9EDD-B23F-261D0AD38902}"/>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a:t>Professional Development and Leadership</a:t>
              </a:r>
            </a:p>
          </p:txBody>
        </p:sp>
        <p:sp>
          <p:nvSpPr>
            <p:cNvPr id="58" name="Oval 57">
              <a:extLst>
                <a:ext uri="{FF2B5EF4-FFF2-40B4-BE49-F238E27FC236}">
                  <a16:creationId xmlns:a16="http://schemas.microsoft.com/office/drawing/2014/main" id="{C846BDF6-D5A3-1EAA-2277-0C8A7C94F420}"/>
                </a:ext>
              </a:extLst>
            </p:cNvPr>
            <p:cNvSpPr/>
            <p:nvPr/>
          </p:nvSpPr>
          <p:spPr>
            <a:xfrm>
              <a:off x="4985468" y="3993559"/>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7" name="Graphic 6" descr="Briefcase with solid fill">
              <a:extLst>
                <a:ext uri="{FF2B5EF4-FFF2-40B4-BE49-F238E27FC236}">
                  <a16:creationId xmlns:a16="http://schemas.microsoft.com/office/drawing/2014/main" id="{9093F096-F5B5-B639-C9BB-C95F5BA4A7F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67974" y="4076065"/>
              <a:ext cx="365760" cy="365760"/>
            </a:xfrm>
            <a:prstGeom prst="rect">
              <a:avLst/>
            </a:prstGeom>
          </p:spPr>
        </p:pic>
      </p:grpSp>
      <p:grpSp>
        <p:nvGrpSpPr>
          <p:cNvPr id="46" name="Group 45">
            <a:extLst>
              <a:ext uri="{FF2B5EF4-FFF2-40B4-BE49-F238E27FC236}">
                <a16:creationId xmlns:a16="http://schemas.microsoft.com/office/drawing/2014/main" id="{28430675-40FD-1F41-8E49-8E2EE27EEF03}"/>
              </a:ext>
            </a:extLst>
          </p:cNvPr>
          <p:cNvGrpSpPr/>
          <p:nvPr/>
        </p:nvGrpSpPr>
        <p:grpSpPr>
          <a:xfrm>
            <a:off x="1066065" y="4405792"/>
            <a:ext cx="4641628" cy="707699"/>
            <a:chOff x="799548" y="3304344"/>
            <a:chExt cx="3481221" cy="530774"/>
          </a:xfrm>
        </p:grpSpPr>
        <p:sp>
          <p:nvSpPr>
            <p:cNvPr id="39" name="Freeform: Shape 38">
              <a:extLst>
                <a:ext uri="{FF2B5EF4-FFF2-40B4-BE49-F238E27FC236}">
                  <a16:creationId xmlns:a16="http://schemas.microsoft.com/office/drawing/2014/main" id="{800FC0DC-9157-497D-7300-713A7ECA8369}"/>
                </a:ext>
              </a:extLst>
            </p:cNvPr>
            <p:cNvSpPr/>
            <p:nvPr/>
          </p:nvSpPr>
          <p:spPr>
            <a:xfrm>
              <a:off x="106493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a:t>Relationships and Interactions with Children and Youth</a:t>
              </a:r>
            </a:p>
          </p:txBody>
        </p:sp>
        <p:sp>
          <p:nvSpPr>
            <p:cNvPr id="40" name="Oval 39">
              <a:extLst>
                <a:ext uri="{FF2B5EF4-FFF2-40B4-BE49-F238E27FC236}">
                  <a16:creationId xmlns:a16="http://schemas.microsoft.com/office/drawing/2014/main" id="{095A6AE6-B804-2186-D532-06D60299CF31}"/>
                </a:ext>
              </a:extLst>
            </p:cNvPr>
            <p:cNvSpPr/>
            <p:nvPr/>
          </p:nvSpPr>
          <p:spPr>
            <a:xfrm>
              <a:off x="799548" y="3304345"/>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9" name="Graphic 8" descr="Aspiration with solid fill">
              <a:extLst>
                <a:ext uri="{FF2B5EF4-FFF2-40B4-BE49-F238E27FC236}">
                  <a16:creationId xmlns:a16="http://schemas.microsoft.com/office/drawing/2014/main" id="{D9C74222-F1F8-B3EC-FB58-23D284D44AE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82054" y="3386851"/>
              <a:ext cx="365760" cy="365760"/>
            </a:xfrm>
            <a:prstGeom prst="rect">
              <a:avLst/>
            </a:prstGeom>
          </p:spPr>
        </p:pic>
      </p:grpSp>
      <p:grpSp>
        <p:nvGrpSpPr>
          <p:cNvPr id="62" name="Group 61">
            <a:extLst>
              <a:ext uri="{FF2B5EF4-FFF2-40B4-BE49-F238E27FC236}">
                <a16:creationId xmlns:a16="http://schemas.microsoft.com/office/drawing/2014/main" id="{42A96269-6F3F-1BD3-6CFF-3B82087F5776}"/>
              </a:ext>
            </a:extLst>
          </p:cNvPr>
          <p:cNvGrpSpPr/>
          <p:nvPr/>
        </p:nvGrpSpPr>
        <p:grpSpPr>
          <a:xfrm>
            <a:off x="6632550" y="4405792"/>
            <a:ext cx="4656369" cy="785829"/>
            <a:chOff x="4974412" y="3304344"/>
            <a:chExt cx="3492277" cy="589372"/>
          </a:xfrm>
        </p:grpSpPr>
        <p:sp>
          <p:nvSpPr>
            <p:cNvPr id="55" name="Freeform: Shape 54">
              <a:extLst>
                <a:ext uri="{FF2B5EF4-FFF2-40B4-BE49-F238E27FC236}">
                  <a16:creationId xmlns:a16="http://schemas.microsoft.com/office/drawing/2014/main" id="{5976FE3C-C058-552B-72EF-2026FD8A846D}"/>
                </a:ext>
              </a:extLst>
            </p:cNvPr>
            <p:cNvSpPr/>
            <p:nvPr/>
          </p:nvSpPr>
          <p:spPr>
            <a:xfrm>
              <a:off x="525085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a:t>Program Planning and Development</a:t>
              </a:r>
            </a:p>
          </p:txBody>
        </p:sp>
        <p:sp>
          <p:nvSpPr>
            <p:cNvPr id="56" name="Oval 55">
              <a:extLst>
                <a:ext uri="{FF2B5EF4-FFF2-40B4-BE49-F238E27FC236}">
                  <a16:creationId xmlns:a16="http://schemas.microsoft.com/office/drawing/2014/main" id="{189ED2D0-908E-7714-BD91-2D94A3A92696}"/>
                </a:ext>
              </a:extLst>
            </p:cNvPr>
            <p:cNvSpPr/>
            <p:nvPr/>
          </p:nvSpPr>
          <p:spPr>
            <a:xfrm>
              <a:off x="4974412" y="3362943"/>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11" name="Graphic 10" descr="Blueprint with solid fill">
              <a:extLst>
                <a:ext uri="{FF2B5EF4-FFF2-40B4-BE49-F238E27FC236}">
                  <a16:creationId xmlns:a16="http://schemas.microsoft.com/office/drawing/2014/main" id="{60A3E071-3673-6C43-D576-A747AA51937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056918" y="3445449"/>
              <a:ext cx="365760" cy="365760"/>
            </a:xfrm>
            <a:prstGeom prst="rect">
              <a:avLst/>
            </a:prstGeom>
          </p:spPr>
        </p:pic>
      </p:grpSp>
      <p:grpSp>
        <p:nvGrpSpPr>
          <p:cNvPr id="43" name="Group 42">
            <a:extLst>
              <a:ext uri="{FF2B5EF4-FFF2-40B4-BE49-F238E27FC236}">
                <a16:creationId xmlns:a16="http://schemas.microsoft.com/office/drawing/2014/main" id="{CD2DD6DA-CD95-0965-19A8-5A1F06764BD4}"/>
              </a:ext>
            </a:extLst>
          </p:cNvPr>
          <p:cNvGrpSpPr/>
          <p:nvPr/>
        </p:nvGrpSpPr>
        <p:grpSpPr>
          <a:xfrm>
            <a:off x="1066064" y="1648938"/>
            <a:ext cx="4641627" cy="707700"/>
            <a:chOff x="799548" y="1236703"/>
            <a:chExt cx="3481220" cy="530775"/>
          </a:xfrm>
        </p:grpSpPr>
        <p:sp>
          <p:nvSpPr>
            <p:cNvPr id="33" name="Freeform: Shape 32">
              <a:extLst>
                <a:ext uri="{FF2B5EF4-FFF2-40B4-BE49-F238E27FC236}">
                  <a16:creationId xmlns:a16="http://schemas.microsoft.com/office/drawing/2014/main" id="{192E8E70-7699-3B59-3F5C-33CAE27C624F}"/>
                </a:ext>
              </a:extLst>
            </p:cNvPr>
            <p:cNvSpPr/>
            <p:nvPr/>
          </p:nvSpPr>
          <p:spPr>
            <a:xfrm>
              <a:off x="106493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1" numCol="1" spcCol="1270" anchor="ctr" anchorCtr="0">
              <a:noAutofit/>
            </a:bodyPr>
            <a:lstStyle/>
            <a:p>
              <a:pPr algn="ctr" defTabSz="888978">
                <a:lnSpc>
                  <a:spcPct val="90000"/>
                </a:lnSpc>
                <a:spcBef>
                  <a:spcPct val="0"/>
                </a:spcBef>
                <a:spcAft>
                  <a:spcPct val="35000"/>
                </a:spcAft>
              </a:pPr>
              <a:r>
                <a:rPr lang="en-US" sz="2000"/>
                <a:t>Child/Youth Growth and Development </a:t>
              </a:r>
            </a:p>
          </p:txBody>
        </p:sp>
        <p:sp>
          <p:nvSpPr>
            <p:cNvPr id="34" name="Oval 33">
              <a:extLst>
                <a:ext uri="{FF2B5EF4-FFF2-40B4-BE49-F238E27FC236}">
                  <a16:creationId xmlns:a16="http://schemas.microsoft.com/office/drawing/2014/main" id="{5F19EF14-34DF-74AC-67A1-BE84D0E5C6B4}"/>
                </a:ext>
              </a:extLst>
            </p:cNvPr>
            <p:cNvSpPr/>
            <p:nvPr/>
          </p:nvSpPr>
          <p:spPr>
            <a:xfrm>
              <a:off x="799548" y="1236704"/>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13" name="Graphic 12" descr="Plant with solid fill">
              <a:extLst>
                <a:ext uri="{FF2B5EF4-FFF2-40B4-BE49-F238E27FC236}">
                  <a16:creationId xmlns:a16="http://schemas.microsoft.com/office/drawing/2014/main" id="{2117E5C4-0A94-CB52-DD04-075B198C8FA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82054" y="1319210"/>
              <a:ext cx="365760" cy="365760"/>
            </a:xfrm>
            <a:prstGeom prst="rect">
              <a:avLst/>
            </a:prstGeom>
          </p:spPr>
        </p:pic>
      </p:grpSp>
      <p:grpSp>
        <p:nvGrpSpPr>
          <p:cNvPr id="61" name="Group 60">
            <a:extLst>
              <a:ext uri="{FF2B5EF4-FFF2-40B4-BE49-F238E27FC236}">
                <a16:creationId xmlns:a16="http://schemas.microsoft.com/office/drawing/2014/main" id="{26741EB7-2898-379E-C684-32A983F0AF75}"/>
              </a:ext>
            </a:extLst>
          </p:cNvPr>
          <p:cNvGrpSpPr/>
          <p:nvPr/>
        </p:nvGrpSpPr>
        <p:grpSpPr>
          <a:xfrm>
            <a:off x="6647291" y="3486841"/>
            <a:ext cx="4641627" cy="707699"/>
            <a:chOff x="4985468" y="2615131"/>
            <a:chExt cx="3481220" cy="530774"/>
          </a:xfrm>
        </p:grpSpPr>
        <p:sp>
          <p:nvSpPr>
            <p:cNvPr id="53" name="Freeform: Shape 52">
              <a:extLst>
                <a:ext uri="{FF2B5EF4-FFF2-40B4-BE49-F238E27FC236}">
                  <a16:creationId xmlns:a16="http://schemas.microsoft.com/office/drawing/2014/main" id="{46E3A40D-9275-9B93-DDA9-7BA5DF2EBB6F}"/>
                </a:ext>
              </a:extLst>
            </p:cNvPr>
            <p:cNvSpPr/>
            <p:nvPr/>
          </p:nvSpPr>
          <p:spPr>
            <a:xfrm>
              <a:off x="5250854" y="2615131"/>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0" numCol="1" spcCol="1270" anchor="ctr" anchorCtr="0">
              <a:noAutofit/>
            </a:bodyPr>
            <a:lstStyle/>
            <a:p>
              <a:pPr algn="ctr" defTabSz="888978">
                <a:lnSpc>
                  <a:spcPct val="90000"/>
                </a:lnSpc>
                <a:spcBef>
                  <a:spcPct val="0"/>
                </a:spcBef>
                <a:spcAft>
                  <a:spcPct val="35000"/>
                </a:spcAft>
              </a:pPr>
              <a:r>
                <a:rPr lang="en-US" sz="2000"/>
                <a:t>Safety and Wellness</a:t>
              </a:r>
            </a:p>
          </p:txBody>
        </p:sp>
        <p:sp>
          <p:nvSpPr>
            <p:cNvPr id="54" name="Oval 53">
              <a:extLst>
                <a:ext uri="{FF2B5EF4-FFF2-40B4-BE49-F238E27FC236}">
                  <a16:creationId xmlns:a16="http://schemas.microsoft.com/office/drawing/2014/main" id="{B39E95EC-DA4F-E3CD-CB46-63B939D55326}"/>
                </a:ext>
              </a:extLst>
            </p:cNvPr>
            <p:cNvSpPr/>
            <p:nvPr/>
          </p:nvSpPr>
          <p:spPr>
            <a:xfrm>
              <a:off x="4985468" y="2615132"/>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15" name="Graphic 14" descr="Care with solid fill">
              <a:extLst>
                <a:ext uri="{FF2B5EF4-FFF2-40B4-BE49-F238E27FC236}">
                  <a16:creationId xmlns:a16="http://schemas.microsoft.com/office/drawing/2014/main" id="{8EA09AA0-9832-0E23-5148-DBF6E4677AC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067974" y="2697638"/>
              <a:ext cx="365760" cy="365760"/>
            </a:xfrm>
            <a:prstGeom prst="rect">
              <a:avLst/>
            </a:prstGeom>
          </p:spPr>
        </p:pic>
      </p:grpSp>
      <p:grpSp>
        <p:nvGrpSpPr>
          <p:cNvPr id="60" name="Group 59">
            <a:extLst>
              <a:ext uri="{FF2B5EF4-FFF2-40B4-BE49-F238E27FC236}">
                <a16:creationId xmlns:a16="http://schemas.microsoft.com/office/drawing/2014/main" id="{7625B32E-E56E-4930-9744-83A94468D9FD}"/>
              </a:ext>
            </a:extLst>
          </p:cNvPr>
          <p:cNvGrpSpPr/>
          <p:nvPr/>
        </p:nvGrpSpPr>
        <p:grpSpPr>
          <a:xfrm>
            <a:off x="6647291" y="2567891"/>
            <a:ext cx="4641627" cy="707699"/>
            <a:chOff x="4985468" y="1925918"/>
            <a:chExt cx="3481220" cy="530774"/>
          </a:xfrm>
        </p:grpSpPr>
        <p:sp>
          <p:nvSpPr>
            <p:cNvPr id="51" name="Freeform: Shape 50">
              <a:extLst>
                <a:ext uri="{FF2B5EF4-FFF2-40B4-BE49-F238E27FC236}">
                  <a16:creationId xmlns:a16="http://schemas.microsoft.com/office/drawing/2014/main" id="{98F41232-E0CB-44B7-F6FE-034953E4F49C}"/>
                </a:ext>
              </a:extLst>
            </p:cNvPr>
            <p:cNvSpPr/>
            <p:nvPr/>
          </p:nvSpPr>
          <p:spPr>
            <a:xfrm>
              <a:off x="5250854" y="1925918"/>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0" rIns="142240" bIns="76201" numCol="1" spcCol="1270" anchor="ctr" anchorCtr="0">
              <a:noAutofit/>
            </a:bodyPr>
            <a:lstStyle/>
            <a:p>
              <a:pPr algn="ctr" defTabSz="888978">
                <a:lnSpc>
                  <a:spcPct val="90000"/>
                </a:lnSpc>
                <a:spcBef>
                  <a:spcPct val="0"/>
                </a:spcBef>
                <a:spcAft>
                  <a:spcPct val="35000"/>
                </a:spcAft>
              </a:pPr>
              <a:r>
                <a:rPr lang="en-US" sz="2000"/>
                <a:t>Family, School, and Community Relationships</a:t>
              </a:r>
            </a:p>
          </p:txBody>
        </p:sp>
        <p:sp>
          <p:nvSpPr>
            <p:cNvPr id="52" name="Oval 51">
              <a:extLst>
                <a:ext uri="{FF2B5EF4-FFF2-40B4-BE49-F238E27FC236}">
                  <a16:creationId xmlns:a16="http://schemas.microsoft.com/office/drawing/2014/main" id="{CF63B696-C62D-44E3-A297-7F7FCA96D319}"/>
                </a:ext>
              </a:extLst>
            </p:cNvPr>
            <p:cNvSpPr/>
            <p:nvPr/>
          </p:nvSpPr>
          <p:spPr>
            <a:xfrm>
              <a:off x="4985468" y="1925918"/>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19" name="Graphic 18" descr="Neighborhood with solid fill">
              <a:extLst>
                <a:ext uri="{FF2B5EF4-FFF2-40B4-BE49-F238E27FC236}">
                  <a16:creationId xmlns:a16="http://schemas.microsoft.com/office/drawing/2014/main" id="{778F7576-1FB7-AFD7-8EE3-A687EC0473A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067974" y="2008424"/>
              <a:ext cx="365760" cy="365760"/>
            </a:xfrm>
            <a:prstGeom prst="rect">
              <a:avLst/>
            </a:prstGeom>
          </p:spPr>
        </p:pic>
      </p:grpSp>
      <p:grpSp>
        <p:nvGrpSpPr>
          <p:cNvPr id="59" name="Group 58">
            <a:extLst>
              <a:ext uri="{FF2B5EF4-FFF2-40B4-BE49-F238E27FC236}">
                <a16:creationId xmlns:a16="http://schemas.microsoft.com/office/drawing/2014/main" id="{DF99569F-97E1-A155-6140-A3A0C85F560A}"/>
              </a:ext>
            </a:extLst>
          </p:cNvPr>
          <p:cNvGrpSpPr/>
          <p:nvPr/>
        </p:nvGrpSpPr>
        <p:grpSpPr>
          <a:xfrm>
            <a:off x="6647291" y="1648938"/>
            <a:ext cx="4641627" cy="707700"/>
            <a:chOff x="4985468" y="1236703"/>
            <a:chExt cx="3481220" cy="530775"/>
          </a:xfrm>
        </p:grpSpPr>
        <p:sp>
          <p:nvSpPr>
            <p:cNvPr id="49" name="Freeform: Shape 48">
              <a:extLst>
                <a:ext uri="{FF2B5EF4-FFF2-40B4-BE49-F238E27FC236}">
                  <a16:creationId xmlns:a16="http://schemas.microsoft.com/office/drawing/2014/main" id="{A5A08987-736F-9301-85F1-8FFD312D3BC8}"/>
                </a:ext>
              </a:extLst>
            </p:cNvPr>
            <p:cNvSpPr/>
            <p:nvPr/>
          </p:nvSpPr>
          <p:spPr>
            <a:xfrm>
              <a:off x="525085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1" numCol="1" spcCol="1270" anchor="ctr" anchorCtr="0">
              <a:noAutofit/>
            </a:bodyPr>
            <a:lstStyle/>
            <a:p>
              <a:pPr algn="ctr" defTabSz="888978">
                <a:lnSpc>
                  <a:spcPct val="90000"/>
                </a:lnSpc>
                <a:spcBef>
                  <a:spcPct val="0"/>
                </a:spcBef>
                <a:spcAft>
                  <a:spcPct val="35000"/>
                </a:spcAft>
              </a:pPr>
              <a:r>
                <a:rPr lang="en-US" sz="2000"/>
                <a:t>Equity and Inclusion</a:t>
              </a:r>
            </a:p>
          </p:txBody>
        </p:sp>
        <p:sp>
          <p:nvSpPr>
            <p:cNvPr id="50" name="Oval 49">
              <a:extLst>
                <a:ext uri="{FF2B5EF4-FFF2-40B4-BE49-F238E27FC236}">
                  <a16:creationId xmlns:a16="http://schemas.microsoft.com/office/drawing/2014/main" id="{1498C8D1-EB17-2C7A-9C89-0BC505A2CE88}"/>
                </a:ext>
              </a:extLst>
            </p:cNvPr>
            <p:cNvSpPr/>
            <p:nvPr/>
          </p:nvSpPr>
          <p:spPr>
            <a:xfrm>
              <a:off x="4985468" y="1236704"/>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21" name="Graphic 20" descr="Cheers with solid fill">
              <a:extLst>
                <a:ext uri="{FF2B5EF4-FFF2-40B4-BE49-F238E27FC236}">
                  <a16:creationId xmlns:a16="http://schemas.microsoft.com/office/drawing/2014/main" id="{A41571F5-D1C9-FBA3-F655-9FEBFAE323D9}"/>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067974" y="1319210"/>
              <a:ext cx="365760" cy="365760"/>
            </a:xfrm>
            <a:prstGeom prst="rect">
              <a:avLst/>
            </a:prstGeom>
          </p:spPr>
        </p:pic>
      </p:grpSp>
      <p:grpSp>
        <p:nvGrpSpPr>
          <p:cNvPr id="45" name="Group 44">
            <a:extLst>
              <a:ext uri="{FF2B5EF4-FFF2-40B4-BE49-F238E27FC236}">
                <a16:creationId xmlns:a16="http://schemas.microsoft.com/office/drawing/2014/main" id="{5AEFB672-8D53-7E58-0BFE-F3429E084849}"/>
              </a:ext>
            </a:extLst>
          </p:cNvPr>
          <p:cNvGrpSpPr/>
          <p:nvPr/>
        </p:nvGrpSpPr>
        <p:grpSpPr>
          <a:xfrm>
            <a:off x="1066064" y="3486841"/>
            <a:ext cx="4641627" cy="707699"/>
            <a:chOff x="799548" y="2615131"/>
            <a:chExt cx="3481220" cy="530774"/>
          </a:xfrm>
        </p:grpSpPr>
        <p:sp>
          <p:nvSpPr>
            <p:cNvPr id="37" name="Freeform: Shape 36">
              <a:extLst>
                <a:ext uri="{FF2B5EF4-FFF2-40B4-BE49-F238E27FC236}">
                  <a16:creationId xmlns:a16="http://schemas.microsoft.com/office/drawing/2014/main" id="{12A07E8D-0B0E-99CD-11CC-D5413D19DC08}"/>
                </a:ext>
              </a:extLst>
            </p:cNvPr>
            <p:cNvSpPr/>
            <p:nvPr/>
          </p:nvSpPr>
          <p:spPr>
            <a:xfrm>
              <a:off x="1064934" y="2615131"/>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0" numCol="1" spcCol="1270" anchor="ctr" anchorCtr="0">
              <a:noAutofit/>
            </a:bodyPr>
            <a:lstStyle/>
            <a:p>
              <a:pPr algn="ctr" defTabSz="888978">
                <a:lnSpc>
                  <a:spcPct val="90000"/>
                </a:lnSpc>
                <a:spcBef>
                  <a:spcPct val="0"/>
                </a:spcBef>
                <a:spcAft>
                  <a:spcPct val="35000"/>
                </a:spcAft>
              </a:pPr>
              <a:r>
                <a:rPr lang="en-US" sz="2000"/>
                <a:t>Child/Youth Observation and Assessment</a:t>
              </a:r>
            </a:p>
          </p:txBody>
        </p:sp>
        <p:sp>
          <p:nvSpPr>
            <p:cNvPr id="38" name="Oval 37">
              <a:extLst>
                <a:ext uri="{FF2B5EF4-FFF2-40B4-BE49-F238E27FC236}">
                  <a16:creationId xmlns:a16="http://schemas.microsoft.com/office/drawing/2014/main" id="{703A6248-C3A2-0F7E-DAAE-C11976897074}"/>
                </a:ext>
              </a:extLst>
            </p:cNvPr>
            <p:cNvSpPr/>
            <p:nvPr/>
          </p:nvSpPr>
          <p:spPr>
            <a:xfrm>
              <a:off x="799548" y="2615132"/>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23" name="Graphic 22" descr="Children with solid fill">
              <a:extLst>
                <a:ext uri="{FF2B5EF4-FFF2-40B4-BE49-F238E27FC236}">
                  <a16:creationId xmlns:a16="http://schemas.microsoft.com/office/drawing/2014/main" id="{3DBC2C37-F9FB-83C6-5197-C2398477B722}"/>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882054" y="2697638"/>
              <a:ext cx="365760" cy="365760"/>
            </a:xfrm>
            <a:prstGeom prst="rect">
              <a:avLst/>
            </a:prstGeom>
          </p:spPr>
        </p:pic>
      </p:grpSp>
      <p:grpSp>
        <p:nvGrpSpPr>
          <p:cNvPr id="47" name="Group 46">
            <a:extLst>
              <a:ext uri="{FF2B5EF4-FFF2-40B4-BE49-F238E27FC236}">
                <a16:creationId xmlns:a16="http://schemas.microsoft.com/office/drawing/2014/main" id="{7BF2D7C9-377D-7546-03AC-F6018A52A4D9}"/>
              </a:ext>
            </a:extLst>
          </p:cNvPr>
          <p:cNvGrpSpPr/>
          <p:nvPr/>
        </p:nvGrpSpPr>
        <p:grpSpPr>
          <a:xfrm>
            <a:off x="1066065" y="5324744"/>
            <a:ext cx="4641628" cy="707699"/>
            <a:chOff x="799548" y="3993558"/>
            <a:chExt cx="3481221" cy="530774"/>
          </a:xfrm>
        </p:grpSpPr>
        <p:sp>
          <p:nvSpPr>
            <p:cNvPr id="41" name="Freeform: Shape 40">
              <a:extLst>
                <a:ext uri="{FF2B5EF4-FFF2-40B4-BE49-F238E27FC236}">
                  <a16:creationId xmlns:a16="http://schemas.microsoft.com/office/drawing/2014/main" id="{53D6FAB8-0814-E62E-4912-97C680FF156F}"/>
                </a:ext>
              </a:extLst>
            </p:cNvPr>
            <p:cNvSpPr/>
            <p:nvPr/>
          </p:nvSpPr>
          <p:spPr>
            <a:xfrm>
              <a:off x="106493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a:t>Youth Engagement, Voice, and Choice</a:t>
              </a:r>
            </a:p>
          </p:txBody>
        </p:sp>
        <p:sp>
          <p:nvSpPr>
            <p:cNvPr id="42" name="Oval 41">
              <a:extLst>
                <a:ext uri="{FF2B5EF4-FFF2-40B4-BE49-F238E27FC236}">
                  <a16:creationId xmlns:a16="http://schemas.microsoft.com/office/drawing/2014/main" id="{C240F06D-6C44-8D60-A581-168154ADF3A4}"/>
                </a:ext>
              </a:extLst>
            </p:cNvPr>
            <p:cNvSpPr/>
            <p:nvPr/>
          </p:nvSpPr>
          <p:spPr>
            <a:xfrm>
              <a:off x="799548" y="3993559"/>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27" name="Graphic 26" descr="Megaphone with solid fill">
              <a:extLst>
                <a:ext uri="{FF2B5EF4-FFF2-40B4-BE49-F238E27FC236}">
                  <a16:creationId xmlns:a16="http://schemas.microsoft.com/office/drawing/2014/main" id="{7BC84D93-C98F-835F-3B99-BDE7BEBF6F6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71360" y="4076065"/>
              <a:ext cx="365760" cy="365760"/>
            </a:xfrm>
            <a:prstGeom prst="rect">
              <a:avLst/>
            </a:prstGeom>
          </p:spPr>
        </p:pic>
      </p:grpSp>
      <p:grpSp>
        <p:nvGrpSpPr>
          <p:cNvPr id="44" name="Group 43">
            <a:extLst>
              <a:ext uri="{FF2B5EF4-FFF2-40B4-BE49-F238E27FC236}">
                <a16:creationId xmlns:a16="http://schemas.microsoft.com/office/drawing/2014/main" id="{AB8A8E4D-BC1E-58AC-58C7-9748DF7C6B20}"/>
              </a:ext>
            </a:extLst>
          </p:cNvPr>
          <p:cNvGrpSpPr/>
          <p:nvPr/>
        </p:nvGrpSpPr>
        <p:grpSpPr>
          <a:xfrm>
            <a:off x="1086453" y="2567891"/>
            <a:ext cx="4621239" cy="707699"/>
            <a:chOff x="814839" y="1925918"/>
            <a:chExt cx="3465929" cy="530774"/>
          </a:xfrm>
        </p:grpSpPr>
        <p:sp>
          <p:nvSpPr>
            <p:cNvPr id="35" name="Freeform: Shape 34">
              <a:extLst>
                <a:ext uri="{FF2B5EF4-FFF2-40B4-BE49-F238E27FC236}">
                  <a16:creationId xmlns:a16="http://schemas.microsoft.com/office/drawing/2014/main" id="{06B574FF-3AB5-F3F1-CBCA-9BC98DB7EE1B}"/>
                </a:ext>
              </a:extLst>
            </p:cNvPr>
            <p:cNvSpPr/>
            <p:nvPr/>
          </p:nvSpPr>
          <p:spPr>
            <a:xfrm>
              <a:off x="1064934" y="1925918"/>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0" rIns="142240" bIns="76201" numCol="1" spcCol="1270" anchor="ctr" anchorCtr="0">
              <a:noAutofit/>
            </a:bodyPr>
            <a:lstStyle/>
            <a:p>
              <a:pPr algn="ctr" defTabSz="888978">
                <a:lnSpc>
                  <a:spcPct val="90000"/>
                </a:lnSpc>
                <a:spcBef>
                  <a:spcPct val="0"/>
                </a:spcBef>
                <a:spcAft>
                  <a:spcPct val="35000"/>
                </a:spcAft>
              </a:pPr>
              <a:r>
                <a:rPr lang="en-US" sz="2000"/>
                <a:t>Learning Environments and Curriculum</a:t>
              </a:r>
            </a:p>
          </p:txBody>
        </p:sp>
        <p:sp>
          <p:nvSpPr>
            <p:cNvPr id="36" name="Oval 35">
              <a:extLst>
                <a:ext uri="{FF2B5EF4-FFF2-40B4-BE49-F238E27FC236}">
                  <a16:creationId xmlns:a16="http://schemas.microsoft.com/office/drawing/2014/main" id="{C591C949-965D-919C-8101-A7B9249C5F60}"/>
                </a:ext>
              </a:extLst>
            </p:cNvPr>
            <p:cNvSpPr/>
            <p:nvPr/>
          </p:nvSpPr>
          <p:spPr>
            <a:xfrm>
              <a:off x="814839" y="1925918"/>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31" name="Graphic 30" descr="Classroom with solid fill">
              <a:extLst>
                <a:ext uri="{FF2B5EF4-FFF2-40B4-BE49-F238E27FC236}">
                  <a16:creationId xmlns:a16="http://schemas.microsoft.com/office/drawing/2014/main" id="{F9A76A73-1B29-3B34-9FDF-52B54B8DF65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897345" y="2008424"/>
              <a:ext cx="365760" cy="365760"/>
            </a:xfrm>
            <a:prstGeom prst="rect">
              <a:avLst/>
            </a:prstGeom>
          </p:spPr>
        </p:pic>
      </p:grpSp>
    </p:spTree>
    <p:extLst>
      <p:ext uri="{BB962C8B-B14F-4D97-AF65-F5344CB8AC3E}">
        <p14:creationId xmlns:p14="http://schemas.microsoft.com/office/powerpoint/2010/main" val="3807927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B6FFC-ACD3-D0FE-20F9-F872B70DB43E}"/>
              </a:ext>
            </a:extLst>
          </p:cNvPr>
          <p:cNvSpPr>
            <a:spLocks noGrp="1"/>
          </p:cNvSpPr>
          <p:nvPr>
            <p:ph type="title"/>
          </p:nvPr>
        </p:nvSpPr>
        <p:spPr/>
        <p:txBody>
          <a:bodyPr/>
          <a:lstStyle/>
          <a:p>
            <a:r>
              <a:rPr lang="en-US" dirty="0"/>
              <a:t>Core Competencies</a:t>
            </a:r>
          </a:p>
        </p:txBody>
      </p:sp>
      <p:sp>
        <p:nvSpPr>
          <p:cNvPr id="3" name="Content Placeholder 2">
            <a:extLst>
              <a:ext uri="{FF2B5EF4-FFF2-40B4-BE49-F238E27FC236}">
                <a16:creationId xmlns:a16="http://schemas.microsoft.com/office/drawing/2014/main" id="{F65766D3-29F3-A61E-018C-39FF39868820}"/>
              </a:ext>
            </a:extLst>
          </p:cNvPr>
          <p:cNvSpPr>
            <a:spLocks noGrp="1"/>
          </p:cNvSpPr>
          <p:nvPr>
            <p:ph sz="half" idx="1"/>
          </p:nvPr>
        </p:nvSpPr>
        <p:spPr>
          <a:xfrm>
            <a:off x="838200" y="2466644"/>
            <a:ext cx="5181600" cy="3659836"/>
          </a:xfrm>
        </p:spPr>
        <p:txBody>
          <a:bodyPr>
            <a:noAutofit/>
          </a:bodyPr>
          <a:lstStyle/>
          <a:p>
            <a:pPr marL="0" indent="0">
              <a:buNone/>
            </a:pPr>
            <a:r>
              <a:rPr lang="en-US" sz="1800" dirty="0"/>
              <a:t>Understands the typical benchmarks for child and youth growth and development and individual and developmental variations.</a:t>
            </a:r>
          </a:p>
          <a:p>
            <a:pPr marL="0" indent="0">
              <a:buNone/>
            </a:pPr>
            <a:r>
              <a:rPr lang="en-US" sz="1800" dirty="0"/>
              <a:t>This can look like:</a:t>
            </a:r>
          </a:p>
          <a:p>
            <a:r>
              <a:rPr lang="en-US" sz="1700" dirty="0"/>
              <a:t>Using services and resources to promote growth and development</a:t>
            </a:r>
          </a:p>
          <a:p>
            <a:r>
              <a:rPr lang="en-US" sz="1700" dirty="0"/>
              <a:t>Using current child and youth development theories and research</a:t>
            </a:r>
          </a:p>
          <a:p>
            <a:r>
              <a:rPr lang="en-US" sz="1700" dirty="0"/>
              <a:t>Identifying individual personalities, temperaments, development, learning styles, and culture</a:t>
            </a:r>
          </a:p>
        </p:txBody>
      </p:sp>
      <p:sp>
        <p:nvSpPr>
          <p:cNvPr id="4" name="Content Placeholder 3">
            <a:extLst>
              <a:ext uri="{FF2B5EF4-FFF2-40B4-BE49-F238E27FC236}">
                <a16:creationId xmlns:a16="http://schemas.microsoft.com/office/drawing/2014/main" id="{24A5682E-5FF6-F6B6-4916-4A956E3A1E97}"/>
              </a:ext>
            </a:extLst>
          </p:cNvPr>
          <p:cNvSpPr>
            <a:spLocks noGrp="1"/>
          </p:cNvSpPr>
          <p:nvPr>
            <p:ph sz="half" idx="2"/>
          </p:nvPr>
        </p:nvSpPr>
        <p:spPr>
          <a:xfrm>
            <a:off x="6172200" y="2466644"/>
            <a:ext cx="5181600" cy="3659836"/>
          </a:xfrm>
        </p:spPr>
        <p:txBody>
          <a:bodyPr>
            <a:noAutofit/>
          </a:bodyPr>
          <a:lstStyle/>
          <a:p>
            <a:pPr marL="0" indent="0">
              <a:buNone/>
            </a:pPr>
            <a:r>
              <a:rPr lang="en-US" sz="1800" dirty="0"/>
              <a:t>Provides critical supports for children, youth, and families through social interactions, relationships, stimulating physical environments, and enriching opportunities.</a:t>
            </a:r>
          </a:p>
          <a:p>
            <a:pPr marL="0" indent="0">
              <a:buNone/>
            </a:pPr>
            <a:r>
              <a:rPr lang="en-US" sz="1800" dirty="0"/>
              <a:t>This can look like:</a:t>
            </a:r>
          </a:p>
          <a:p>
            <a:r>
              <a:rPr lang="en-US" sz="1600" dirty="0"/>
              <a:t>Creating safe environments that encourage play, exploration, and learning</a:t>
            </a:r>
          </a:p>
          <a:p>
            <a:r>
              <a:rPr lang="en-US" sz="1600" dirty="0"/>
              <a:t>Using equipment and technology to support teaching and learning</a:t>
            </a:r>
          </a:p>
          <a:p>
            <a:r>
              <a:rPr lang="en-US" sz="1600" dirty="0"/>
              <a:t>Encouraging children and youth to try new things and supports creative expression</a:t>
            </a:r>
          </a:p>
          <a:p>
            <a:endParaRPr lang="en-US" dirty="0"/>
          </a:p>
        </p:txBody>
      </p:sp>
      <p:grpSp>
        <p:nvGrpSpPr>
          <p:cNvPr id="5" name="Group 4">
            <a:extLst>
              <a:ext uri="{FF2B5EF4-FFF2-40B4-BE49-F238E27FC236}">
                <a16:creationId xmlns:a16="http://schemas.microsoft.com/office/drawing/2014/main" id="{5DA4677B-B0CE-D834-7A08-B52AD94ECCE0}"/>
              </a:ext>
            </a:extLst>
          </p:cNvPr>
          <p:cNvGrpSpPr/>
          <p:nvPr/>
        </p:nvGrpSpPr>
        <p:grpSpPr>
          <a:xfrm>
            <a:off x="838200" y="1648937"/>
            <a:ext cx="4641627" cy="707700"/>
            <a:chOff x="799548" y="1236703"/>
            <a:chExt cx="3481220" cy="530775"/>
          </a:xfrm>
        </p:grpSpPr>
        <p:sp>
          <p:nvSpPr>
            <p:cNvPr id="6" name="Freeform: Shape 5">
              <a:extLst>
                <a:ext uri="{FF2B5EF4-FFF2-40B4-BE49-F238E27FC236}">
                  <a16:creationId xmlns:a16="http://schemas.microsoft.com/office/drawing/2014/main" id="{0915D37F-EAB2-1689-264E-799CAD1B2B14}"/>
                </a:ext>
              </a:extLst>
            </p:cNvPr>
            <p:cNvSpPr/>
            <p:nvPr/>
          </p:nvSpPr>
          <p:spPr>
            <a:xfrm>
              <a:off x="106493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1" numCol="1" spcCol="1270" anchor="ctr" anchorCtr="0">
              <a:noAutofit/>
            </a:bodyPr>
            <a:lstStyle/>
            <a:p>
              <a:pPr algn="ctr" defTabSz="888978">
                <a:lnSpc>
                  <a:spcPct val="90000"/>
                </a:lnSpc>
                <a:spcBef>
                  <a:spcPct val="0"/>
                </a:spcBef>
                <a:spcAft>
                  <a:spcPct val="35000"/>
                </a:spcAft>
              </a:pPr>
              <a:r>
                <a:rPr lang="en-US" sz="2000" dirty="0"/>
                <a:t>Child/Youth Growth and Development </a:t>
              </a:r>
            </a:p>
          </p:txBody>
        </p:sp>
        <p:sp>
          <p:nvSpPr>
            <p:cNvPr id="7" name="Oval 6">
              <a:extLst>
                <a:ext uri="{FF2B5EF4-FFF2-40B4-BE49-F238E27FC236}">
                  <a16:creationId xmlns:a16="http://schemas.microsoft.com/office/drawing/2014/main" id="{C8B184DE-E310-5A91-4F2D-D46A1B1A1738}"/>
                </a:ext>
              </a:extLst>
            </p:cNvPr>
            <p:cNvSpPr/>
            <p:nvPr/>
          </p:nvSpPr>
          <p:spPr>
            <a:xfrm>
              <a:off x="799548" y="1236704"/>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8" name="Graphic 7" descr="Plant with solid fill">
              <a:extLst>
                <a:ext uri="{FF2B5EF4-FFF2-40B4-BE49-F238E27FC236}">
                  <a16:creationId xmlns:a16="http://schemas.microsoft.com/office/drawing/2014/main" id="{8B7FADFE-C970-3BB0-82BE-9AAD735EE3A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2054" y="1319210"/>
              <a:ext cx="365760" cy="365760"/>
            </a:xfrm>
            <a:prstGeom prst="rect">
              <a:avLst/>
            </a:prstGeom>
          </p:spPr>
        </p:pic>
      </p:grpSp>
      <p:grpSp>
        <p:nvGrpSpPr>
          <p:cNvPr id="9" name="Group 8">
            <a:extLst>
              <a:ext uri="{FF2B5EF4-FFF2-40B4-BE49-F238E27FC236}">
                <a16:creationId xmlns:a16="http://schemas.microsoft.com/office/drawing/2014/main" id="{916AA2F2-E89A-7D6D-48B6-0ABCFC7CA51E}"/>
              </a:ext>
            </a:extLst>
          </p:cNvPr>
          <p:cNvGrpSpPr/>
          <p:nvPr/>
        </p:nvGrpSpPr>
        <p:grpSpPr>
          <a:xfrm>
            <a:off x="6172200" y="1648937"/>
            <a:ext cx="4621239" cy="707699"/>
            <a:chOff x="814839" y="1925918"/>
            <a:chExt cx="3465929" cy="530774"/>
          </a:xfrm>
        </p:grpSpPr>
        <p:sp>
          <p:nvSpPr>
            <p:cNvPr id="10" name="Freeform: Shape 9">
              <a:extLst>
                <a:ext uri="{FF2B5EF4-FFF2-40B4-BE49-F238E27FC236}">
                  <a16:creationId xmlns:a16="http://schemas.microsoft.com/office/drawing/2014/main" id="{8A1D4625-5BF3-63A3-1771-741E989828D6}"/>
                </a:ext>
              </a:extLst>
            </p:cNvPr>
            <p:cNvSpPr/>
            <p:nvPr/>
          </p:nvSpPr>
          <p:spPr>
            <a:xfrm>
              <a:off x="1064934" y="1925918"/>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0" rIns="142240" bIns="76201" numCol="1" spcCol="1270" anchor="ctr" anchorCtr="0">
              <a:noAutofit/>
            </a:bodyPr>
            <a:lstStyle/>
            <a:p>
              <a:pPr algn="ctr" defTabSz="888978">
                <a:lnSpc>
                  <a:spcPct val="90000"/>
                </a:lnSpc>
                <a:spcBef>
                  <a:spcPct val="0"/>
                </a:spcBef>
                <a:spcAft>
                  <a:spcPct val="35000"/>
                </a:spcAft>
              </a:pPr>
              <a:r>
                <a:rPr lang="en-US" sz="2000" dirty="0"/>
                <a:t>Learning Environments and Curriculum</a:t>
              </a:r>
            </a:p>
          </p:txBody>
        </p:sp>
        <p:sp>
          <p:nvSpPr>
            <p:cNvPr id="11" name="Oval 10">
              <a:extLst>
                <a:ext uri="{FF2B5EF4-FFF2-40B4-BE49-F238E27FC236}">
                  <a16:creationId xmlns:a16="http://schemas.microsoft.com/office/drawing/2014/main" id="{5BD403AB-0576-D71B-5F48-5D58D79119FB}"/>
                </a:ext>
              </a:extLst>
            </p:cNvPr>
            <p:cNvSpPr/>
            <p:nvPr/>
          </p:nvSpPr>
          <p:spPr>
            <a:xfrm>
              <a:off x="814839" y="1925918"/>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12" name="Graphic 11" descr="Classroom with solid fill">
              <a:extLst>
                <a:ext uri="{FF2B5EF4-FFF2-40B4-BE49-F238E27FC236}">
                  <a16:creationId xmlns:a16="http://schemas.microsoft.com/office/drawing/2014/main" id="{B165BBD6-E347-9A93-CD6D-8AA615FBD19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97345" y="2008424"/>
              <a:ext cx="365760" cy="365760"/>
            </a:xfrm>
            <a:prstGeom prst="rect">
              <a:avLst/>
            </a:prstGeom>
          </p:spPr>
        </p:pic>
      </p:grpSp>
    </p:spTree>
    <p:extLst>
      <p:ext uri="{BB962C8B-B14F-4D97-AF65-F5344CB8AC3E}">
        <p14:creationId xmlns:p14="http://schemas.microsoft.com/office/powerpoint/2010/main" val="4166120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1F5C3-6AC9-D451-F56A-13433F11F5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383378-A185-2F34-FF6C-C9635DDD9608}"/>
              </a:ext>
            </a:extLst>
          </p:cNvPr>
          <p:cNvSpPr>
            <a:spLocks noGrp="1"/>
          </p:cNvSpPr>
          <p:nvPr>
            <p:ph type="title"/>
          </p:nvPr>
        </p:nvSpPr>
        <p:spPr/>
        <p:txBody>
          <a:bodyPr/>
          <a:lstStyle/>
          <a:p>
            <a:r>
              <a:rPr lang="en-US" dirty="0"/>
              <a:t>Core Competencies</a:t>
            </a:r>
          </a:p>
        </p:txBody>
      </p:sp>
      <p:sp>
        <p:nvSpPr>
          <p:cNvPr id="3" name="Content Placeholder 2">
            <a:extLst>
              <a:ext uri="{FF2B5EF4-FFF2-40B4-BE49-F238E27FC236}">
                <a16:creationId xmlns:a16="http://schemas.microsoft.com/office/drawing/2014/main" id="{F87C3FEA-4EFC-0563-63E1-04D762517FD3}"/>
              </a:ext>
            </a:extLst>
          </p:cNvPr>
          <p:cNvSpPr>
            <a:spLocks noGrp="1"/>
          </p:cNvSpPr>
          <p:nvPr>
            <p:ph sz="half" idx="1"/>
          </p:nvPr>
        </p:nvSpPr>
        <p:spPr>
          <a:xfrm>
            <a:off x="838200" y="2466644"/>
            <a:ext cx="5181600" cy="3659836"/>
          </a:xfrm>
        </p:spPr>
        <p:txBody>
          <a:bodyPr/>
          <a:lstStyle/>
          <a:p>
            <a:pPr marL="0" indent="0">
              <a:buNone/>
            </a:pPr>
            <a:r>
              <a:rPr lang="en-US" sz="1800" dirty="0"/>
              <a:t>Regularly uses observations, documentation, and other effective assessment strategies.</a:t>
            </a:r>
          </a:p>
          <a:p>
            <a:pPr marL="0" indent="0">
              <a:buNone/>
            </a:pPr>
            <a:r>
              <a:rPr lang="en-US" sz="1800" dirty="0"/>
              <a:t>This can look like:</a:t>
            </a:r>
          </a:p>
          <a:p>
            <a:r>
              <a:rPr lang="en-US" sz="1600" dirty="0"/>
              <a:t>Collecting data to measure child/youth outcomes</a:t>
            </a:r>
          </a:p>
          <a:p>
            <a:r>
              <a:rPr lang="en-US" sz="1600" dirty="0"/>
              <a:t>Using quantitative and qualitative data to develop a holistic view of each child</a:t>
            </a:r>
          </a:p>
          <a:p>
            <a:r>
              <a:rPr lang="en-US" sz="1600" dirty="0"/>
              <a:t>Recommending referrals to appropriate services based on data</a:t>
            </a:r>
          </a:p>
        </p:txBody>
      </p:sp>
      <p:sp>
        <p:nvSpPr>
          <p:cNvPr id="4" name="Content Placeholder 3">
            <a:extLst>
              <a:ext uri="{FF2B5EF4-FFF2-40B4-BE49-F238E27FC236}">
                <a16:creationId xmlns:a16="http://schemas.microsoft.com/office/drawing/2014/main" id="{876773A0-EB78-208E-3FC8-1B7A9D53DAC1}"/>
              </a:ext>
            </a:extLst>
          </p:cNvPr>
          <p:cNvSpPr>
            <a:spLocks noGrp="1"/>
          </p:cNvSpPr>
          <p:nvPr>
            <p:ph sz="half" idx="2"/>
          </p:nvPr>
        </p:nvSpPr>
        <p:spPr>
          <a:xfrm>
            <a:off x="6172200" y="2466644"/>
            <a:ext cx="5181600" cy="3659836"/>
          </a:xfrm>
        </p:spPr>
        <p:txBody>
          <a:bodyPr/>
          <a:lstStyle/>
          <a:p>
            <a:pPr marL="0" indent="0">
              <a:buNone/>
            </a:pPr>
            <a:r>
              <a:rPr lang="en-US" sz="1800" dirty="0"/>
              <a:t>Models pro-social behavior and enhances group experiences with children and youth. </a:t>
            </a:r>
          </a:p>
          <a:p>
            <a:pPr marL="0" indent="0">
              <a:buNone/>
            </a:pPr>
            <a:r>
              <a:rPr lang="en-US" sz="1800" dirty="0"/>
              <a:t>This can look like: </a:t>
            </a:r>
          </a:p>
          <a:p>
            <a:r>
              <a:rPr lang="en-US" sz="1600" dirty="0"/>
              <a:t>Showing self-respect and respect for others</a:t>
            </a:r>
          </a:p>
          <a:p>
            <a:r>
              <a:rPr lang="en-US" sz="1600" dirty="0"/>
              <a:t>Guiding children and youth in self-awareness, social awareness, relationship building and responsible decision making</a:t>
            </a:r>
          </a:p>
          <a:p>
            <a:r>
              <a:rPr lang="en-US" sz="1600" dirty="0"/>
              <a:t>Planning group activities to teach cooperation and collaboration</a:t>
            </a:r>
          </a:p>
        </p:txBody>
      </p:sp>
      <p:grpSp>
        <p:nvGrpSpPr>
          <p:cNvPr id="25" name="Group 24">
            <a:extLst>
              <a:ext uri="{FF2B5EF4-FFF2-40B4-BE49-F238E27FC236}">
                <a16:creationId xmlns:a16="http://schemas.microsoft.com/office/drawing/2014/main" id="{22980777-F95E-9150-5D82-F0FB390D8187}"/>
              </a:ext>
            </a:extLst>
          </p:cNvPr>
          <p:cNvGrpSpPr/>
          <p:nvPr/>
        </p:nvGrpSpPr>
        <p:grpSpPr>
          <a:xfrm>
            <a:off x="6172200" y="1648936"/>
            <a:ext cx="4641628" cy="707699"/>
            <a:chOff x="799548" y="3304344"/>
            <a:chExt cx="3481221" cy="530774"/>
          </a:xfrm>
        </p:grpSpPr>
        <p:sp>
          <p:nvSpPr>
            <p:cNvPr id="26" name="Freeform: Shape 25">
              <a:extLst>
                <a:ext uri="{FF2B5EF4-FFF2-40B4-BE49-F238E27FC236}">
                  <a16:creationId xmlns:a16="http://schemas.microsoft.com/office/drawing/2014/main" id="{16E969AB-BC54-46B7-7649-C76B8F46633A}"/>
                </a:ext>
              </a:extLst>
            </p:cNvPr>
            <p:cNvSpPr/>
            <p:nvPr/>
          </p:nvSpPr>
          <p:spPr>
            <a:xfrm>
              <a:off x="106493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Relationships and Interactions with Children and Youth</a:t>
              </a:r>
            </a:p>
          </p:txBody>
        </p:sp>
        <p:sp>
          <p:nvSpPr>
            <p:cNvPr id="27" name="Oval 26">
              <a:extLst>
                <a:ext uri="{FF2B5EF4-FFF2-40B4-BE49-F238E27FC236}">
                  <a16:creationId xmlns:a16="http://schemas.microsoft.com/office/drawing/2014/main" id="{4E4F2B82-370A-AE10-5CF6-DCF98A81DCF4}"/>
                </a:ext>
              </a:extLst>
            </p:cNvPr>
            <p:cNvSpPr/>
            <p:nvPr/>
          </p:nvSpPr>
          <p:spPr>
            <a:xfrm>
              <a:off x="799548" y="3304345"/>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28" name="Graphic 27" descr="Aspiration with solid fill">
              <a:extLst>
                <a:ext uri="{FF2B5EF4-FFF2-40B4-BE49-F238E27FC236}">
                  <a16:creationId xmlns:a16="http://schemas.microsoft.com/office/drawing/2014/main" id="{A94A1772-2F17-06AB-6F97-F5A8930E748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2054" y="3386851"/>
              <a:ext cx="365760" cy="365760"/>
            </a:xfrm>
            <a:prstGeom prst="rect">
              <a:avLst/>
            </a:prstGeom>
          </p:spPr>
        </p:pic>
      </p:grpSp>
      <p:grpSp>
        <p:nvGrpSpPr>
          <p:cNvPr id="29" name="Group 28">
            <a:extLst>
              <a:ext uri="{FF2B5EF4-FFF2-40B4-BE49-F238E27FC236}">
                <a16:creationId xmlns:a16="http://schemas.microsoft.com/office/drawing/2014/main" id="{660050FC-9BB2-2499-5268-1F3086455C6A}"/>
              </a:ext>
            </a:extLst>
          </p:cNvPr>
          <p:cNvGrpSpPr/>
          <p:nvPr/>
        </p:nvGrpSpPr>
        <p:grpSpPr>
          <a:xfrm>
            <a:off x="838200" y="1648935"/>
            <a:ext cx="4641627" cy="707699"/>
            <a:chOff x="799548" y="2615131"/>
            <a:chExt cx="3481220" cy="530774"/>
          </a:xfrm>
        </p:grpSpPr>
        <p:sp>
          <p:nvSpPr>
            <p:cNvPr id="30" name="Freeform: Shape 29">
              <a:extLst>
                <a:ext uri="{FF2B5EF4-FFF2-40B4-BE49-F238E27FC236}">
                  <a16:creationId xmlns:a16="http://schemas.microsoft.com/office/drawing/2014/main" id="{098FF974-5D17-8F73-2BE7-3D5820848C4F}"/>
                </a:ext>
              </a:extLst>
            </p:cNvPr>
            <p:cNvSpPr/>
            <p:nvPr/>
          </p:nvSpPr>
          <p:spPr>
            <a:xfrm>
              <a:off x="1064934" y="2615131"/>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0" numCol="1" spcCol="1270" anchor="ctr" anchorCtr="0">
              <a:noAutofit/>
            </a:bodyPr>
            <a:lstStyle/>
            <a:p>
              <a:pPr algn="ctr" defTabSz="888978">
                <a:lnSpc>
                  <a:spcPct val="90000"/>
                </a:lnSpc>
                <a:spcBef>
                  <a:spcPct val="0"/>
                </a:spcBef>
                <a:spcAft>
                  <a:spcPct val="35000"/>
                </a:spcAft>
              </a:pPr>
              <a:r>
                <a:rPr lang="en-US" sz="2000" dirty="0"/>
                <a:t>Child/Youth Observation and Assessment</a:t>
              </a:r>
            </a:p>
          </p:txBody>
        </p:sp>
        <p:sp>
          <p:nvSpPr>
            <p:cNvPr id="31" name="Oval 30">
              <a:extLst>
                <a:ext uri="{FF2B5EF4-FFF2-40B4-BE49-F238E27FC236}">
                  <a16:creationId xmlns:a16="http://schemas.microsoft.com/office/drawing/2014/main" id="{381835B0-B51C-08FC-7C9F-9FBDCFC6319A}"/>
                </a:ext>
              </a:extLst>
            </p:cNvPr>
            <p:cNvSpPr/>
            <p:nvPr/>
          </p:nvSpPr>
          <p:spPr>
            <a:xfrm>
              <a:off x="799548" y="2615132"/>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32" name="Graphic 31" descr="Children with solid fill">
              <a:extLst>
                <a:ext uri="{FF2B5EF4-FFF2-40B4-BE49-F238E27FC236}">
                  <a16:creationId xmlns:a16="http://schemas.microsoft.com/office/drawing/2014/main" id="{A484CB8B-071D-D48D-27E9-852EE9D6901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82054" y="2697638"/>
              <a:ext cx="365760" cy="365760"/>
            </a:xfrm>
            <a:prstGeom prst="rect">
              <a:avLst/>
            </a:prstGeom>
          </p:spPr>
        </p:pic>
      </p:grpSp>
    </p:spTree>
    <p:extLst>
      <p:ext uri="{BB962C8B-B14F-4D97-AF65-F5344CB8AC3E}">
        <p14:creationId xmlns:p14="http://schemas.microsoft.com/office/powerpoint/2010/main" val="7652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A080-26E8-7A90-8683-EF5F1FB04B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BB9412-9F7A-F676-90A6-DD4059620EB4}"/>
              </a:ext>
            </a:extLst>
          </p:cNvPr>
          <p:cNvSpPr>
            <a:spLocks noGrp="1"/>
          </p:cNvSpPr>
          <p:nvPr>
            <p:ph type="title"/>
          </p:nvPr>
        </p:nvSpPr>
        <p:spPr/>
        <p:txBody>
          <a:bodyPr/>
          <a:lstStyle/>
          <a:p>
            <a:r>
              <a:rPr lang="en-US" dirty="0"/>
              <a:t>Core Competencies</a:t>
            </a:r>
          </a:p>
        </p:txBody>
      </p:sp>
      <p:sp>
        <p:nvSpPr>
          <p:cNvPr id="3" name="Content Placeholder 2">
            <a:extLst>
              <a:ext uri="{FF2B5EF4-FFF2-40B4-BE49-F238E27FC236}">
                <a16:creationId xmlns:a16="http://schemas.microsoft.com/office/drawing/2014/main" id="{2B3A69FF-890D-19CA-94F5-82E48AC4DED8}"/>
              </a:ext>
            </a:extLst>
          </p:cNvPr>
          <p:cNvSpPr>
            <a:spLocks noGrp="1"/>
          </p:cNvSpPr>
          <p:nvPr>
            <p:ph sz="half" idx="1"/>
          </p:nvPr>
        </p:nvSpPr>
        <p:spPr>
          <a:xfrm>
            <a:off x="838200" y="2466644"/>
            <a:ext cx="5181600" cy="3659836"/>
          </a:xfrm>
        </p:spPr>
        <p:txBody>
          <a:bodyPr>
            <a:noAutofit/>
          </a:bodyPr>
          <a:lstStyle/>
          <a:p>
            <a:pPr marL="0" indent="0">
              <a:buNone/>
            </a:pPr>
            <a:r>
              <a:rPr lang="en-US" sz="1800" dirty="0"/>
              <a:t>Fosters child and youth leadership and voice.</a:t>
            </a:r>
          </a:p>
          <a:p>
            <a:pPr marL="0" indent="0">
              <a:buNone/>
            </a:pPr>
            <a:r>
              <a:rPr lang="en-US" sz="1800" dirty="0"/>
              <a:t>This can look like:</a:t>
            </a:r>
          </a:p>
          <a:p>
            <a:r>
              <a:rPr lang="en-US" sz="1600" dirty="0"/>
              <a:t>Encouraging youth to express their ideas and feelings</a:t>
            </a:r>
          </a:p>
          <a:p>
            <a:r>
              <a:rPr lang="en-US" sz="1600" dirty="0"/>
              <a:t>Respecting boundaries, uniqueness in experiences, and individual experience in participation style</a:t>
            </a:r>
          </a:p>
          <a:p>
            <a:r>
              <a:rPr lang="en-US" sz="1600" dirty="0"/>
              <a:t>Promoting and supporting child-initiated and youth-led planning and learning</a:t>
            </a:r>
          </a:p>
        </p:txBody>
      </p:sp>
      <p:sp>
        <p:nvSpPr>
          <p:cNvPr id="4" name="Content Placeholder 3">
            <a:extLst>
              <a:ext uri="{FF2B5EF4-FFF2-40B4-BE49-F238E27FC236}">
                <a16:creationId xmlns:a16="http://schemas.microsoft.com/office/drawing/2014/main" id="{1F2EB593-5F81-DF68-B4E7-982DD03B6516}"/>
              </a:ext>
            </a:extLst>
          </p:cNvPr>
          <p:cNvSpPr>
            <a:spLocks noGrp="1"/>
          </p:cNvSpPr>
          <p:nvPr>
            <p:ph sz="half" idx="2"/>
          </p:nvPr>
        </p:nvSpPr>
        <p:spPr>
          <a:xfrm>
            <a:off x="6172200" y="2466644"/>
            <a:ext cx="5181600" cy="3659836"/>
          </a:xfrm>
        </p:spPr>
        <p:txBody>
          <a:bodyPr>
            <a:noAutofit/>
          </a:bodyPr>
          <a:lstStyle/>
          <a:p>
            <a:pPr marL="0" indent="0">
              <a:buNone/>
            </a:pPr>
            <a:r>
              <a:rPr lang="en-US" sz="1800" dirty="0"/>
              <a:t>Facilitates opportunities for children and youth that are responsive and accessible.</a:t>
            </a:r>
          </a:p>
          <a:p>
            <a:pPr marL="0" indent="0">
              <a:buNone/>
            </a:pPr>
            <a:r>
              <a:rPr lang="en-US" sz="1800" dirty="0"/>
              <a:t>This can look like: </a:t>
            </a:r>
          </a:p>
          <a:p>
            <a:r>
              <a:rPr lang="en-US" sz="1600" dirty="0"/>
              <a:t>Selecting program materials that represent the community served</a:t>
            </a:r>
          </a:p>
          <a:p>
            <a:r>
              <a:rPr lang="en-US" sz="1600" dirty="0"/>
              <a:t>Creating a welcoming and respectful environment</a:t>
            </a:r>
          </a:p>
          <a:p>
            <a:r>
              <a:rPr lang="en-US" sz="1600" dirty="0"/>
              <a:t>Ensuring program space and activities are accessible for people of all abilities</a:t>
            </a:r>
          </a:p>
          <a:p>
            <a:endParaRPr lang="en-US" dirty="0"/>
          </a:p>
        </p:txBody>
      </p:sp>
      <p:grpSp>
        <p:nvGrpSpPr>
          <p:cNvPr id="5" name="Group 4">
            <a:extLst>
              <a:ext uri="{FF2B5EF4-FFF2-40B4-BE49-F238E27FC236}">
                <a16:creationId xmlns:a16="http://schemas.microsoft.com/office/drawing/2014/main" id="{FCA8EACD-9894-80D5-D4F3-D60ECDDFC486}"/>
              </a:ext>
            </a:extLst>
          </p:cNvPr>
          <p:cNvGrpSpPr/>
          <p:nvPr/>
        </p:nvGrpSpPr>
        <p:grpSpPr>
          <a:xfrm>
            <a:off x="838200" y="1648936"/>
            <a:ext cx="4641628" cy="707699"/>
            <a:chOff x="799548" y="3993558"/>
            <a:chExt cx="3481221" cy="530774"/>
          </a:xfrm>
        </p:grpSpPr>
        <p:sp>
          <p:nvSpPr>
            <p:cNvPr id="6" name="Freeform: Shape 5">
              <a:extLst>
                <a:ext uri="{FF2B5EF4-FFF2-40B4-BE49-F238E27FC236}">
                  <a16:creationId xmlns:a16="http://schemas.microsoft.com/office/drawing/2014/main" id="{C220143F-025B-65ED-60B0-D64EEE83B0EA}"/>
                </a:ext>
              </a:extLst>
            </p:cNvPr>
            <p:cNvSpPr/>
            <p:nvPr/>
          </p:nvSpPr>
          <p:spPr>
            <a:xfrm>
              <a:off x="106493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Youth Engagement, Voice, and Choice</a:t>
              </a:r>
            </a:p>
          </p:txBody>
        </p:sp>
        <p:sp>
          <p:nvSpPr>
            <p:cNvPr id="7" name="Oval 6">
              <a:extLst>
                <a:ext uri="{FF2B5EF4-FFF2-40B4-BE49-F238E27FC236}">
                  <a16:creationId xmlns:a16="http://schemas.microsoft.com/office/drawing/2014/main" id="{1FBE7D77-EDD4-FCF9-96AE-D13222D9E4BD}"/>
                </a:ext>
              </a:extLst>
            </p:cNvPr>
            <p:cNvSpPr/>
            <p:nvPr/>
          </p:nvSpPr>
          <p:spPr>
            <a:xfrm>
              <a:off x="799548" y="3993559"/>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8" name="Graphic 7" descr="Megaphone with solid fill">
              <a:extLst>
                <a:ext uri="{FF2B5EF4-FFF2-40B4-BE49-F238E27FC236}">
                  <a16:creationId xmlns:a16="http://schemas.microsoft.com/office/drawing/2014/main" id="{4C704B47-4F03-DB56-081F-FB34A88371B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71360" y="4076065"/>
              <a:ext cx="365760" cy="365760"/>
            </a:xfrm>
            <a:prstGeom prst="rect">
              <a:avLst/>
            </a:prstGeom>
          </p:spPr>
        </p:pic>
      </p:grpSp>
      <p:grpSp>
        <p:nvGrpSpPr>
          <p:cNvPr id="9" name="Group 8">
            <a:extLst>
              <a:ext uri="{FF2B5EF4-FFF2-40B4-BE49-F238E27FC236}">
                <a16:creationId xmlns:a16="http://schemas.microsoft.com/office/drawing/2014/main" id="{9FFD496F-BEF5-5B42-9C66-F7A08AF80CF6}"/>
              </a:ext>
            </a:extLst>
          </p:cNvPr>
          <p:cNvGrpSpPr/>
          <p:nvPr/>
        </p:nvGrpSpPr>
        <p:grpSpPr>
          <a:xfrm>
            <a:off x="6172200" y="1648935"/>
            <a:ext cx="4641627" cy="707700"/>
            <a:chOff x="4985468" y="1236703"/>
            <a:chExt cx="3481220" cy="530775"/>
          </a:xfrm>
        </p:grpSpPr>
        <p:sp>
          <p:nvSpPr>
            <p:cNvPr id="10" name="Freeform: Shape 9">
              <a:extLst>
                <a:ext uri="{FF2B5EF4-FFF2-40B4-BE49-F238E27FC236}">
                  <a16:creationId xmlns:a16="http://schemas.microsoft.com/office/drawing/2014/main" id="{142BEB9D-7FBD-170B-3B31-D39ABFC07E49}"/>
                </a:ext>
              </a:extLst>
            </p:cNvPr>
            <p:cNvSpPr/>
            <p:nvPr/>
          </p:nvSpPr>
          <p:spPr>
            <a:xfrm>
              <a:off x="525085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1" numCol="1" spcCol="1270" anchor="ctr" anchorCtr="0">
              <a:noAutofit/>
            </a:bodyPr>
            <a:lstStyle/>
            <a:p>
              <a:pPr algn="ctr" defTabSz="888978">
                <a:lnSpc>
                  <a:spcPct val="90000"/>
                </a:lnSpc>
                <a:spcBef>
                  <a:spcPct val="0"/>
                </a:spcBef>
                <a:spcAft>
                  <a:spcPct val="35000"/>
                </a:spcAft>
              </a:pPr>
              <a:r>
                <a:rPr lang="en-US" sz="2000" dirty="0"/>
                <a:t>Equity and Inclusion</a:t>
              </a:r>
            </a:p>
          </p:txBody>
        </p:sp>
        <p:sp>
          <p:nvSpPr>
            <p:cNvPr id="11" name="Oval 10">
              <a:extLst>
                <a:ext uri="{FF2B5EF4-FFF2-40B4-BE49-F238E27FC236}">
                  <a16:creationId xmlns:a16="http://schemas.microsoft.com/office/drawing/2014/main" id="{0106FA36-FDCF-55D9-531C-2273E8915B0E}"/>
                </a:ext>
              </a:extLst>
            </p:cNvPr>
            <p:cNvSpPr/>
            <p:nvPr/>
          </p:nvSpPr>
          <p:spPr>
            <a:xfrm>
              <a:off x="4985468" y="1236704"/>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12" name="Graphic 11" descr="Cheers with solid fill">
              <a:extLst>
                <a:ext uri="{FF2B5EF4-FFF2-40B4-BE49-F238E27FC236}">
                  <a16:creationId xmlns:a16="http://schemas.microsoft.com/office/drawing/2014/main" id="{19156DE1-7504-99F9-5833-F76ACC92E28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67974" y="1319210"/>
              <a:ext cx="365760" cy="365760"/>
            </a:xfrm>
            <a:prstGeom prst="rect">
              <a:avLst/>
            </a:prstGeom>
          </p:spPr>
        </p:pic>
      </p:grpSp>
    </p:spTree>
    <p:extLst>
      <p:ext uri="{BB962C8B-B14F-4D97-AF65-F5344CB8AC3E}">
        <p14:creationId xmlns:p14="http://schemas.microsoft.com/office/powerpoint/2010/main" val="94288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DF2B5-FE38-D1E6-C913-13CF7BA7D4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70DCCE-3669-AC56-B6F4-DDB6CD928F2A}"/>
              </a:ext>
            </a:extLst>
          </p:cNvPr>
          <p:cNvSpPr>
            <a:spLocks noGrp="1"/>
          </p:cNvSpPr>
          <p:nvPr>
            <p:ph type="title"/>
          </p:nvPr>
        </p:nvSpPr>
        <p:spPr/>
        <p:txBody>
          <a:bodyPr/>
          <a:lstStyle/>
          <a:p>
            <a:r>
              <a:rPr lang="en-US" dirty="0"/>
              <a:t>Core Competencies</a:t>
            </a:r>
          </a:p>
        </p:txBody>
      </p:sp>
      <p:sp>
        <p:nvSpPr>
          <p:cNvPr id="3" name="Content Placeholder 2">
            <a:extLst>
              <a:ext uri="{FF2B5EF4-FFF2-40B4-BE49-F238E27FC236}">
                <a16:creationId xmlns:a16="http://schemas.microsoft.com/office/drawing/2014/main" id="{2EA324DA-3B7A-8DAF-FEFD-7ABF6D705B7E}"/>
              </a:ext>
            </a:extLst>
          </p:cNvPr>
          <p:cNvSpPr>
            <a:spLocks noGrp="1"/>
          </p:cNvSpPr>
          <p:nvPr>
            <p:ph sz="half" idx="1"/>
          </p:nvPr>
        </p:nvSpPr>
        <p:spPr>
          <a:xfrm>
            <a:off x="838200" y="2466644"/>
            <a:ext cx="5181600" cy="3659836"/>
          </a:xfrm>
        </p:spPr>
        <p:txBody>
          <a:bodyPr>
            <a:noAutofit/>
          </a:bodyPr>
          <a:lstStyle/>
          <a:p>
            <a:pPr marL="0" indent="0">
              <a:buNone/>
            </a:pPr>
            <a:r>
              <a:rPr lang="en-US" sz="1800" dirty="0"/>
              <a:t>Partners with families, schools, and communities to help children and youth develop.</a:t>
            </a:r>
          </a:p>
          <a:p>
            <a:pPr marL="0" indent="0">
              <a:buNone/>
            </a:pPr>
            <a:r>
              <a:rPr lang="en-US" sz="1800" dirty="0"/>
              <a:t>This can look like:</a:t>
            </a:r>
          </a:p>
          <a:p>
            <a:r>
              <a:rPr lang="en-US" sz="1600" dirty="0"/>
              <a:t>Communicating respectfully and positively with families and school staff</a:t>
            </a:r>
          </a:p>
          <a:p>
            <a:r>
              <a:rPr lang="en-US" sz="1600" dirty="0"/>
              <a:t>Listening to and trusting feedback from a variety of perspectives</a:t>
            </a:r>
          </a:p>
          <a:p>
            <a:r>
              <a:rPr lang="en-US" sz="1600" dirty="0"/>
              <a:t>Developing working relationships with schools and volunteers</a:t>
            </a:r>
          </a:p>
        </p:txBody>
      </p:sp>
      <p:sp>
        <p:nvSpPr>
          <p:cNvPr id="4" name="Content Placeholder 3">
            <a:extLst>
              <a:ext uri="{FF2B5EF4-FFF2-40B4-BE49-F238E27FC236}">
                <a16:creationId xmlns:a16="http://schemas.microsoft.com/office/drawing/2014/main" id="{C7B67DC8-D41F-CDEB-9F45-038D1343E9DC}"/>
              </a:ext>
            </a:extLst>
          </p:cNvPr>
          <p:cNvSpPr>
            <a:spLocks noGrp="1"/>
          </p:cNvSpPr>
          <p:nvPr>
            <p:ph sz="half" idx="2"/>
          </p:nvPr>
        </p:nvSpPr>
        <p:spPr>
          <a:xfrm>
            <a:off x="6172200" y="2466644"/>
            <a:ext cx="5181600" cy="3659836"/>
          </a:xfrm>
        </p:spPr>
        <p:txBody>
          <a:bodyPr>
            <a:normAutofit/>
          </a:bodyPr>
          <a:lstStyle/>
          <a:p>
            <a:pPr marL="0" indent="0">
              <a:buNone/>
            </a:pPr>
            <a:r>
              <a:rPr lang="en-US" sz="1800" dirty="0"/>
              <a:t>Provides relationships, environments, and experiences that meet the health, safety, and nutritional needs of children and youth.</a:t>
            </a:r>
          </a:p>
          <a:p>
            <a:pPr marL="0" indent="0">
              <a:buNone/>
            </a:pPr>
            <a:r>
              <a:rPr lang="en-US" sz="1800" dirty="0"/>
              <a:t>This can look like:</a:t>
            </a:r>
          </a:p>
          <a:p>
            <a:r>
              <a:rPr lang="en-US" sz="1600" dirty="0"/>
              <a:t>Adhering to health and safety regulations</a:t>
            </a:r>
          </a:p>
          <a:p>
            <a:r>
              <a:rPr lang="en-US" sz="1600" dirty="0"/>
              <a:t>Responding calmly to a crisis and following emergency preparedness plans</a:t>
            </a:r>
          </a:p>
          <a:p>
            <a:r>
              <a:rPr lang="en-US" sz="1600" dirty="0"/>
              <a:t>Promoting physical and mental health and destigmatizing accessing services</a:t>
            </a:r>
          </a:p>
        </p:txBody>
      </p:sp>
      <p:grpSp>
        <p:nvGrpSpPr>
          <p:cNvPr id="5" name="Group 4">
            <a:extLst>
              <a:ext uri="{FF2B5EF4-FFF2-40B4-BE49-F238E27FC236}">
                <a16:creationId xmlns:a16="http://schemas.microsoft.com/office/drawing/2014/main" id="{AEEF3D27-813C-3BA2-5223-FF1E0FF0AB3B}"/>
              </a:ext>
            </a:extLst>
          </p:cNvPr>
          <p:cNvGrpSpPr/>
          <p:nvPr/>
        </p:nvGrpSpPr>
        <p:grpSpPr>
          <a:xfrm>
            <a:off x="838200" y="1648936"/>
            <a:ext cx="4641627" cy="707699"/>
            <a:chOff x="4985468" y="1925918"/>
            <a:chExt cx="3481220" cy="530774"/>
          </a:xfrm>
        </p:grpSpPr>
        <p:sp>
          <p:nvSpPr>
            <p:cNvPr id="6" name="Freeform: Shape 5">
              <a:extLst>
                <a:ext uri="{FF2B5EF4-FFF2-40B4-BE49-F238E27FC236}">
                  <a16:creationId xmlns:a16="http://schemas.microsoft.com/office/drawing/2014/main" id="{09051EB6-C3F8-54B3-B216-7DBDCAB0D03E}"/>
                </a:ext>
              </a:extLst>
            </p:cNvPr>
            <p:cNvSpPr/>
            <p:nvPr/>
          </p:nvSpPr>
          <p:spPr>
            <a:xfrm>
              <a:off x="5250854" y="1925918"/>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0" rIns="142240" bIns="76201" numCol="1" spcCol="1270" anchor="ctr" anchorCtr="0">
              <a:noAutofit/>
            </a:bodyPr>
            <a:lstStyle/>
            <a:p>
              <a:pPr algn="ctr" defTabSz="888978">
                <a:lnSpc>
                  <a:spcPct val="90000"/>
                </a:lnSpc>
                <a:spcBef>
                  <a:spcPct val="0"/>
                </a:spcBef>
                <a:spcAft>
                  <a:spcPct val="35000"/>
                </a:spcAft>
              </a:pPr>
              <a:r>
                <a:rPr lang="en-US" sz="2000" dirty="0"/>
                <a:t>Family, School, and Community Relationships</a:t>
              </a:r>
            </a:p>
          </p:txBody>
        </p:sp>
        <p:sp>
          <p:nvSpPr>
            <p:cNvPr id="7" name="Oval 6">
              <a:extLst>
                <a:ext uri="{FF2B5EF4-FFF2-40B4-BE49-F238E27FC236}">
                  <a16:creationId xmlns:a16="http://schemas.microsoft.com/office/drawing/2014/main" id="{4B686ABD-BB59-3891-155E-BB1B0D31AA92}"/>
                </a:ext>
              </a:extLst>
            </p:cNvPr>
            <p:cNvSpPr/>
            <p:nvPr/>
          </p:nvSpPr>
          <p:spPr>
            <a:xfrm>
              <a:off x="4985468" y="1925918"/>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8" name="Graphic 7" descr="Neighborhood with solid fill">
              <a:extLst>
                <a:ext uri="{FF2B5EF4-FFF2-40B4-BE49-F238E27FC236}">
                  <a16:creationId xmlns:a16="http://schemas.microsoft.com/office/drawing/2014/main" id="{03498C2D-F28E-61DE-81FC-102418FEDC1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67974" y="2008424"/>
              <a:ext cx="365760" cy="365760"/>
            </a:xfrm>
            <a:prstGeom prst="rect">
              <a:avLst/>
            </a:prstGeom>
          </p:spPr>
        </p:pic>
      </p:grpSp>
      <p:grpSp>
        <p:nvGrpSpPr>
          <p:cNvPr id="9" name="Group 8">
            <a:extLst>
              <a:ext uri="{FF2B5EF4-FFF2-40B4-BE49-F238E27FC236}">
                <a16:creationId xmlns:a16="http://schemas.microsoft.com/office/drawing/2014/main" id="{53B443C3-E278-137A-0EED-F8B975E5EFA0}"/>
              </a:ext>
            </a:extLst>
          </p:cNvPr>
          <p:cNvGrpSpPr/>
          <p:nvPr/>
        </p:nvGrpSpPr>
        <p:grpSpPr>
          <a:xfrm>
            <a:off x="6172200" y="1648934"/>
            <a:ext cx="4641627" cy="707699"/>
            <a:chOff x="4985468" y="2615131"/>
            <a:chExt cx="3481220" cy="530774"/>
          </a:xfrm>
        </p:grpSpPr>
        <p:sp>
          <p:nvSpPr>
            <p:cNvPr id="10" name="Freeform: Shape 9">
              <a:extLst>
                <a:ext uri="{FF2B5EF4-FFF2-40B4-BE49-F238E27FC236}">
                  <a16:creationId xmlns:a16="http://schemas.microsoft.com/office/drawing/2014/main" id="{CFC18780-F3AD-64E8-1E9D-6141B62E2818}"/>
                </a:ext>
              </a:extLst>
            </p:cNvPr>
            <p:cNvSpPr/>
            <p:nvPr/>
          </p:nvSpPr>
          <p:spPr>
            <a:xfrm>
              <a:off x="5250854" y="2615131"/>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0" numCol="1" spcCol="1270" anchor="ctr" anchorCtr="0">
              <a:noAutofit/>
            </a:bodyPr>
            <a:lstStyle/>
            <a:p>
              <a:pPr algn="ctr" defTabSz="888978">
                <a:lnSpc>
                  <a:spcPct val="90000"/>
                </a:lnSpc>
                <a:spcBef>
                  <a:spcPct val="0"/>
                </a:spcBef>
                <a:spcAft>
                  <a:spcPct val="35000"/>
                </a:spcAft>
              </a:pPr>
              <a:r>
                <a:rPr lang="en-US" sz="2000" dirty="0"/>
                <a:t>Safety and Wellness</a:t>
              </a:r>
            </a:p>
          </p:txBody>
        </p:sp>
        <p:sp>
          <p:nvSpPr>
            <p:cNvPr id="11" name="Oval 10">
              <a:extLst>
                <a:ext uri="{FF2B5EF4-FFF2-40B4-BE49-F238E27FC236}">
                  <a16:creationId xmlns:a16="http://schemas.microsoft.com/office/drawing/2014/main" id="{75C2E61D-F614-718C-42F1-3E13D2579BE1}"/>
                </a:ext>
              </a:extLst>
            </p:cNvPr>
            <p:cNvSpPr/>
            <p:nvPr/>
          </p:nvSpPr>
          <p:spPr>
            <a:xfrm>
              <a:off x="4985468" y="2615132"/>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12" name="Graphic 11" descr="Care with solid fill">
              <a:extLst>
                <a:ext uri="{FF2B5EF4-FFF2-40B4-BE49-F238E27FC236}">
                  <a16:creationId xmlns:a16="http://schemas.microsoft.com/office/drawing/2014/main" id="{D5D1799B-7207-9513-AFE9-4C304B4B84E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67974" y="2697638"/>
              <a:ext cx="365760" cy="365760"/>
            </a:xfrm>
            <a:prstGeom prst="rect">
              <a:avLst/>
            </a:prstGeom>
          </p:spPr>
        </p:pic>
      </p:grpSp>
    </p:spTree>
    <p:extLst>
      <p:ext uri="{BB962C8B-B14F-4D97-AF65-F5344CB8AC3E}">
        <p14:creationId xmlns:p14="http://schemas.microsoft.com/office/powerpoint/2010/main" val="3786944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548C9-E56A-7605-EC2C-2876440A79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D2FA47-E7B5-5E71-17F9-78D8CAD94473}"/>
              </a:ext>
            </a:extLst>
          </p:cNvPr>
          <p:cNvSpPr>
            <a:spLocks noGrp="1"/>
          </p:cNvSpPr>
          <p:nvPr>
            <p:ph type="title"/>
          </p:nvPr>
        </p:nvSpPr>
        <p:spPr/>
        <p:txBody>
          <a:bodyPr/>
          <a:lstStyle/>
          <a:p>
            <a:r>
              <a:rPr lang="en-US" dirty="0"/>
              <a:t>Core Competencies</a:t>
            </a:r>
          </a:p>
        </p:txBody>
      </p:sp>
      <p:sp>
        <p:nvSpPr>
          <p:cNvPr id="3" name="Content Placeholder 2">
            <a:extLst>
              <a:ext uri="{FF2B5EF4-FFF2-40B4-BE49-F238E27FC236}">
                <a16:creationId xmlns:a16="http://schemas.microsoft.com/office/drawing/2014/main" id="{DA939773-CBE1-3DF5-610B-89748C97C872}"/>
              </a:ext>
            </a:extLst>
          </p:cNvPr>
          <p:cNvSpPr>
            <a:spLocks noGrp="1"/>
          </p:cNvSpPr>
          <p:nvPr>
            <p:ph sz="half" idx="1"/>
          </p:nvPr>
        </p:nvSpPr>
        <p:spPr>
          <a:xfrm>
            <a:off x="838200" y="2466644"/>
            <a:ext cx="5181600" cy="3659836"/>
          </a:xfrm>
        </p:spPr>
        <p:txBody>
          <a:bodyPr/>
          <a:lstStyle/>
          <a:p>
            <a:pPr marL="0" indent="0">
              <a:buNone/>
            </a:pPr>
            <a:r>
              <a:rPr lang="en-US" sz="1800" dirty="0"/>
              <a:t>Follows applicable laws and policies, meets quality standards, and develops healthy relationships with colleagues.</a:t>
            </a:r>
          </a:p>
          <a:p>
            <a:pPr marL="0" indent="0">
              <a:buNone/>
            </a:pPr>
            <a:r>
              <a:rPr lang="en-US" sz="1800" dirty="0"/>
              <a:t>This can look like:</a:t>
            </a:r>
          </a:p>
          <a:p>
            <a:r>
              <a:rPr lang="en-US" sz="1600" dirty="0"/>
              <a:t>Using technology for program planning and evaluation</a:t>
            </a:r>
          </a:p>
          <a:p>
            <a:r>
              <a:rPr lang="en-US" sz="1600" dirty="0"/>
              <a:t>Managing program finances and resources effectively and responsibly</a:t>
            </a:r>
          </a:p>
          <a:p>
            <a:r>
              <a:rPr lang="en-US" sz="1600" dirty="0"/>
              <a:t>Collaborating and promoting teamwork</a:t>
            </a:r>
          </a:p>
        </p:txBody>
      </p:sp>
      <p:sp>
        <p:nvSpPr>
          <p:cNvPr id="4" name="Content Placeholder 3">
            <a:extLst>
              <a:ext uri="{FF2B5EF4-FFF2-40B4-BE49-F238E27FC236}">
                <a16:creationId xmlns:a16="http://schemas.microsoft.com/office/drawing/2014/main" id="{FCF2C1C9-7B87-F755-720A-B07AC0B027F6}"/>
              </a:ext>
            </a:extLst>
          </p:cNvPr>
          <p:cNvSpPr>
            <a:spLocks noGrp="1"/>
          </p:cNvSpPr>
          <p:nvPr>
            <p:ph sz="half" idx="2"/>
          </p:nvPr>
        </p:nvSpPr>
        <p:spPr>
          <a:xfrm>
            <a:off x="6172200" y="2466644"/>
            <a:ext cx="5181600" cy="3659836"/>
          </a:xfrm>
        </p:spPr>
        <p:txBody>
          <a:bodyPr/>
          <a:lstStyle/>
          <a:p>
            <a:pPr marL="0" indent="0">
              <a:buNone/>
            </a:pPr>
            <a:r>
              <a:rPr lang="en-US" sz="1800" dirty="0"/>
              <a:t>Adopts ethical standards of behavior as a member of a professional community.</a:t>
            </a:r>
          </a:p>
          <a:p>
            <a:pPr marL="0" indent="0">
              <a:buNone/>
            </a:pPr>
            <a:r>
              <a:rPr lang="en-US" sz="1800" dirty="0"/>
              <a:t>This can look like:</a:t>
            </a:r>
          </a:p>
          <a:p>
            <a:r>
              <a:rPr lang="en-US" sz="1600" dirty="0"/>
              <a:t>Acting ethically and maintaining confidentiality according to professional guidelines</a:t>
            </a:r>
          </a:p>
          <a:p>
            <a:r>
              <a:rPr lang="en-US" sz="1600" dirty="0"/>
              <a:t>Engaging in continuous professional development and learning</a:t>
            </a:r>
          </a:p>
          <a:p>
            <a:r>
              <a:rPr lang="en-US" sz="1600" dirty="0"/>
              <a:t>Seeking out informal and formal leadership and advocacy opportunities</a:t>
            </a:r>
          </a:p>
        </p:txBody>
      </p:sp>
      <p:grpSp>
        <p:nvGrpSpPr>
          <p:cNvPr id="5" name="Group 4">
            <a:extLst>
              <a:ext uri="{FF2B5EF4-FFF2-40B4-BE49-F238E27FC236}">
                <a16:creationId xmlns:a16="http://schemas.microsoft.com/office/drawing/2014/main" id="{7D2DD5AF-48BE-B1DC-D5E0-B012EFB59B91}"/>
              </a:ext>
            </a:extLst>
          </p:cNvPr>
          <p:cNvGrpSpPr/>
          <p:nvPr/>
        </p:nvGrpSpPr>
        <p:grpSpPr>
          <a:xfrm>
            <a:off x="838200" y="1648936"/>
            <a:ext cx="4656369" cy="785829"/>
            <a:chOff x="4974412" y="3304344"/>
            <a:chExt cx="3492277" cy="589372"/>
          </a:xfrm>
        </p:grpSpPr>
        <p:sp>
          <p:nvSpPr>
            <p:cNvPr id="6" name="Freeform: Shape 5">
              <a:extLst>
                <a:ext uri="{FF2B5EF4-FFF2-40B4-BE49-F238E27FC236}">
                  <a16:creationId xmlns:a16="http://schemas.microsoft.com/office/drawing/2014/main" id="{DA97F2B3-7CFD-81A3-F8B4-9A6111C232C2}"/>
                </a:ext>
              </a:extLst>
            </p:cNvPr>
            <p:cNvSpPr/>
            <p:nvPr/>
          </p:nvSpPr>
          <p:spPr>
            <a:xfrm>
              <a:off x="525085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Program Planning and Development</a:t>
              </a:r>
            </a:p>
          </p:txBody>
        </p:sp>
        <p:sp>
          <p:nvSpPr>
            <p:cNvPr id="7" name="Oval 6">
              <a:extLst>
                <a:ext uri="{FF2B5EF4-FFF2-40B4-BE49-F238E27FC236}">
                  <a16:creationId xmlns:a16="http://schemas.microsoft.com/office/drawing/2014/main" id="{3C5EC488-5189-E507-BDC2-B7CE0C13063F}"/>
                </a:ext>
              </a:extLst>
            </p:cNvPr>
            <p:cNvSpPr/>
            <p:nvPr/>
          </p:nvSpPr>
          <p:spPr>
            <a:xfrm>
              <a:off x="4974412" y="3362943"/>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8" name="Graphic 7" descr="Blueprint with solid fill">
              <a:extLst>
                <a:ext uri="{FF2B5EF4-FFF2-40B4-BE49-F238E27FC236}">
                  <a16:creationId xmlns:a16="http://schemas.microsoft.com/office/drawing/2014/main" id="{9A260651-1D48-460B-903E-03673643DEA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56918" y="3445449"/>
              <a:ext cx="365760" cy="365760"/>
            </a:xfrm>
            <a:prstGeom prst="rect">
              <a:avLst/>
            </a:prstGeom>
          </p:spPr>
        </p:pic>
      </p:grpSp>
      <p:grpSp>
        <p:nvGrpSpPr>
          <p:cNvPr id="9" name="Group 8">
            <a:extLst>
              <a:ext uri="{FF2B5EF4-FFF2-40B4-BE49-F238E27FC236}">
                <a16:creationId xmlns:a16="http://schemas.microsoft.com/office/drawing/2014/main" id="{C9B1EF17-933A-5DA3-9E87-EB0E9317D175}"/>
              </a:ext>
            </a:extLst>
          </p:cNvPr>
          <p:cNvGrpSpPr/>
          <p:nvPr/>
        </p:nvGrpSpPr>
        <p:grpSpPr>
          <a:xfrm>
            <a:off x="6172200" y="1648936"/>
            <a:ext cx="4641628" cy="707699"/>
            <a:chOff x="4985468" y="3993558"/>
            <a:chExt cx="3481221" cy="530774"/>
          </a:xfrm>
        </p:grpSpPr>
        <p:sp>
          <p:nvSpPr>
            <p:cNvPr id="10" name="Freeform: Shape 9">
              <a:extLst>
                <a:ext uri="{FF2B5EF4-FFF2-40B4-BE49-F238E27FC236}">
                  <a16:creationId xmlns:a16="http://schemas.microsoft.com/office/drawing/2014/main" id="{06595FF9-A1FB-C17C-B3EB-C4C894B00BBC}"/>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Professional Development and Leadership</a:t>
              </a:r>
            </a:p>
          </p:txBody>
        </p:sp>
        <p:sp>
          <p:nvSpPr>
            <p:cNvPr id="11" name="Oval 10">
              <a:extLst>
                <a:ext uri="{FF2B5EF4-FFF2-40B4-BE49-F238E27FC236}">
                  <a16:creationId xmlns:a16="http://schemas.microsoft.com/office/drawing/2014/main" id="{86DEB0A9-E843-B5E7-BDA8-03078C386C84}"/>
                </a:ext>
              </a:extLst>
            </p:cNvPr>
            <p:cNvSpPr/>
            <p:nvPr/>
          </p:nvSpPr>
          <p:spPr>
            <a:xfrm>
              <a:off x="4985468" y="3993559"/>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12" name="Graphic 11" descr="Briefcase with solid fill">
              <a:extLst>
                <a:ext uri="{FF2B5EF4-FFF2-40B4-BE49-F238E27FC236}">
                  <a16:creationId xmlns:a16="http://schemas.microsoft.com/office/drawing/2014/main" id="{2E664E6A-2A08-D9A6-B64E-7FE049D5594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67974" y="4076065"/>
              <a:ext cx="365760" cy="365760"/>
            </a:xfrm>
            <a:prstGeom prst="rect">
              <a:avLst/>
            </a:prstGeom>
          </p:spPr>
        </p:pic>
      </p:grpSp>
    </p:spTree>
    <p:extLst>
      <p:ext uri="{BB962C8B-B14F-4D97-AF65-F5344CB8AC3E}">
        <p14:creationId xmlns:p14="http://schemas.microsoft.com/office/powerpoint/2010/main" val="117045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25323-8569-AEC5-03FE-70F14F61EC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AE998-B360-4FD4-52CE-A8A9852B2B36}"/>
              </a:ext>
            </a:extLst>
          </p:cNvPr>
          <p:cNvSpPr>
            <a:spLocks noGrp="1"/>
          </p:cNvSpPr>
          <p:nvPr>
            <p:ph type="title"/>
          </p:nvPr>
        </p:nvSpPr>
        <p:spPr/>
        <p:txBody>
          <a:bodyPr/>
          <a:lstStyle/>
          <a:p>
            <a:r>
              <a:rPr lang="en-US" dirty="0"/>
              <a:t>Occupations and Credentials</a:t>
            </a:r>
          </a:p>
        </p:txBody>
      </p:sp>
    </p:spTree>
    <p:extLst>
      <p:ext uri="{BB962C8B-B14F-4D97-AF65-F5344CB8AC3E}">
        <p14:creationId xmlns:p14="http://schemas.microsoft.com/office/powerpoint/2010/main" val="1384100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65C49053-1670-9BC0-CC55-52843112D62A}"/>
              </a:ext>
            </a:extLst>
          </p:cNvPr>
          <p:cNvGrpSpPr/>
          <p:nvPr/>
        </p:nvGrpSpPr>
        <p:grpSpPr>
          <a:xfrm>
            <a:off x="555259" y="590550"/>
            <a:ext cx="11398617" cy="6090043"/>
            <a:chOff x="352730" y="195104"/>
            <a:chExt cx="7257557" cy="3795525"/>
          </a:xfrm>
        </p:grpSpPr>
        <p:pic>
          <p:nvPicPr>
            <p:cNvPr id="4" name="Picture 3">
              <a:extLst>
                <a:ext uri="{FF2B5EF4-FFF2-40B4-BE49-F238E27FC236}">
                  <a16:creationId xmlns:a16="http://schemas.microsoft.com/office/drawing/2014/main" id="{981EE9B2-70D2-EEA9-C29C-1DCEB6904C1A}"/>
                </a:ext>
              </a:extLst>
            </p:cNvPr>
            <p:cNvPicPr>
              <a:picLocks noChangeAspect="1"/>
            </p:cNvPicPr>
            <p:nvPr/>
          </p:nvPicPr>
          <p:blipFill>
            <a:blip r:embed="rId3"/>
            <a:stretch>
              <a:fillRect/>
            </a:stretch>
          </p:blipFill>
          <p:spPr>
            <a:xfrm>
              <a:off x="1799485" y="3138117"/>
              <a:ext cx="5810802" cy="852512"/>
            </a:xfrm>
            <a:prstGeom prst="rect">
              <a:avLst/>
            </a:prstGeom>
          </p:spPr>
        </p:pic>
        <p:grpSp>
          <p:nvGrpSpPr>
            <p:cNvPr id="5" name="Group 4">
              <a:extLst>
                <a:ext uri="{FF2B5EF4-FFF2-40B4-BE49-F238E27FC236}">
                  <a16:creationId xmlns:a16="http://schemas.microsoft.com/office/drawing/2014/main" id="{802AE2DD-5096-9BCF-FF83-473028719509}"/>
                </a:ext>
              </a:extLst>
            </p:cNvPr>
            <p:cNvGrpSpPr/>
            <p:nvPr/>
          </p:nvGrpSpPr>
          <p:grpSpPr>
            <a:xfrm>
              <a:off x="6536767" y="199785"/>
              <a:ext cx="769072" cy="2994990"/>
              <a:chOff x="3518007" y="298461"/>
              <a:chExt cx="769072" cy="2994990"/>
            </a:xfrm>
          </p:grpSpPr>
          <p:sp>
            <p:nvSpPr>
              <p:cNvPr id="6" name="Rectangle 5">
                <a:extLst>
                  <a:ext uri="{FF2B5EF4-FFF2-40B4-BE49-F238E27FC236}">
                    <a16:creationId xmlns:a16="http://schemas.microsoft.com/office/drawing/2014/main" id="{DAC4EE87-55FA-9C9E-E8E9-49D78FDED087}"/>
                  </a:ext>
                </a:extLst>
              </p:cNvPr>
              <p:cNvSpPr/>
              <p:nvPr/>
            </p:nvSpPr>
            <p:spPr>
              <a:xfrm>
                <a:off x="3524394" y="298461"/>
                <a:ext cx="761807" cy="2804502"/>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7" name="TextBox 6">
                <a:extLst>
                  <a:ext uri="{FF2B5EF4-FFF2-40B4-BE49-F238E27FC236}">
                    <a16:creationId xmlns:a16="http://schemas.microsoft.com/office/drawing/2014/main" id="{4EB94BF0-3357-5BBF-C18F-EC4E16D699E8}"/>
                  </a:ext>
                </a:extLst>
              </p:cNvPr>
              <p:cNvSpPr txBox="1"/>
              <p:nvPr/>
            </p:nvSpPr>
            <p:spPr>
              <a:xfrm>
                <a:off x="3518007" y="305895"/>
                <a:ext cx="769072" cy="623885"/>
              </a:xfrm>
              <a:prstGeom prst="rect">
                <a:avLst/>
              </a:prstGeom>
              <a:solidFill>
                <a:schemeClr val="accent1">
                  <a:alpha val="20019"/>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Clinical Psychologist</a:t>
                </a:r>
              </a:p>
            </p:txBody>
          </p:sp>
          <p:sp>
            <p:nvSpPr>
              <p:cNvPr id="8" name="TextBox 7">
                <a:extLst>
                  <a:ext uri="{FF2B5EF4-FFF2-40B4-BE49-F238E27FC236}">
                    <a16:creationId xmlns:a16="http://schemas.microsoft.com/office/drawing/2014/main" id="{49E400CB-C906-9518-3761-4A578549E090}"/>
                  </a:ext>
                </a:extLst>
              </p:cNvPr>
              <p:cNvSpPr txBox="1"/>
              <p:nvPr/>
            </p:nvSpPr>
            <p:spPr>
              <a:xfrm>
                <a:off x="3543667" y="952852"/>
                <a:ext cx="730179" cy="1427900"/>
              </a:xfrm>
              <a:prstGeom prst="rect">
                <a:avLst/>
              </a:prstGeom>
              <a:noFill/>
            </p:spPr>
            <p:txBody>
              <a:bodyPr wrap="square" lIns="71718" tIns="0" rIns="0" bIns="0" rtlCol="0">
                <a:spAutoFit/>
              </a:bodyPr>
              <a:lstStyle/>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Licensed Therapist (LMFT)</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Licensed Clinical </a:t>
                </a:r>
                <a:br>
                  <a:rPr lang="en-US" sz="1255" kern="100">
                    <a:latin typeface="Calibri" panose="020F0502020204030204" pitchFamily="34" charset="0"/>
                    <a:ea typeface="Calibri" panose="020F0502020204030204" pitchFamily="34" charset="0"/>
                    <a:cs typeface="Calibri" panose="020F0502020204030204" pitchFamily="34" charset="0"/>
                  </a:rPr>
                </a:br>
                <a:r>
                  <a:rPr lang="en-US" sz="1255" kern="100">
                    <a:latin typeface="Calibri" panose="020F0502020204030204" pitchFamily="34" charset="0"/>
                    <a:ea typeface="Calibri" panose="020F0502020204030204" pitchFamily="34" charset="0"/>
                    <a:cs typeface="Calibri" panose="020F0502020204030204" pitchFamily="34" charset="0"/>
                  </a:rPr>
                  <a:t>Social Worker (LCSW)</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Facility Director</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Hospital Administrator</a:t>
                </a:r>
              </a:p>
            </p:txBody>
          </p:sp>
          <p:sp>
            <p:nvSpPr>
              <p:cNvPr id="9" name="TextBox 8">
                <a:extLst>
                  <a:ext uri="{FF2B5EF4-FFF2-40B4-BE49-F238E27FC236}">
                    <a16:creationId xmlns:a16="http://schemas.microsoft.com/office/drawing/2014/main" id="{3C0760D7-B3C5-2EE9-EA56-8964FF44DF39}"/>
                  </a:ext>
                </a:extLst>
              </p:cNvPr>
              <p:cNvSpPr txBox="1"/>
              <p:nvPr/>
            </p:nvSpPr>
            <p:spPr>
              <a:xfrm>
                <a:off x="3597251" y="2818996"/>
                <a:ext cx="518354" cy="474455"/>
              </a:xfrm>
              <a:prstGeom prst="rect">
                <a:avLst/>
              </a:prstGeom>
              <a:solidFill>
                <a:schemeClr val="tx2"/>
              </a:solidFill>
            </p:spPr>
            <p:txBody>
              <a:bodyPr wrap="square" rtlCol="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$102k-$181k / yr.</a:t>
                </a:r>
              </a:p>
            </p:txBody>
          </p:sp>
          <p:sp>
            <p:nvSpPr>
              <p:cNvPr id="10" name="TextBox 9">
                <a:extLst>
                  <a:ext uri="{FF2B5EF4-FFF2-40B4-BE49-F238E27FC236}">
                    <a16:creationId xmlns:a16="http://schemas.microsoft.com/office/drawing/2014/main" id="{484353A9-5AEC-C2DA-D309-DCC108131F33}"/>
                  </a:ext>
                </a:extLst>
              </p:cNvPr>
              <p:cNvSpPr txBox="1"/>
              <p:nvPr/>
            </p:nvSpPr>
            <p:spPr>
              <a:xfrm>
                <a:off x="3598043" y="2407085"/>
                <a:ext cx="628808" cy="369360"/>
              </a:xfrm>
              <a:prstGeom prst="rect">
                <a:avLst/>
              </a:prstGeom>
              <a:noFill/>
            </p:spPr>
            <p:txBody>
              <a:bodyPr wrap="square" lIns="71718" tIns="0" rIns="71718" bIns="0" rtlCol="0">
                <a:spAutoFit/>
              </a:bodyPr>
              <a:lstStyle/>
              <a:p>
                <a:pPr>
                  <a:spcAft>
                    <a:spcPts val="314"/>
                  </a:spcAft>
                </a:pPr>
                <a:r>
                  <a:rPr lang="en-US" sz="1255" b="1" kern="100">
                    <a:latin typeface="Calibri" panose="020F0502020204030204" pitchFamily="34" charset="0"/>
                    <a:ea typeface="Calibri" panose="020F0502020204030204" pitchFamily="34" charset="0"/>
                    <a:cs typeface="Calibri" panose="020F0502020204030204" pitchFamily="34" charset="0"/>
                  </a:rPr>
                  <a:t>Master’s or PhD; State License</a:t>
                </a:r>
              </a:p>
            </p:txBody>
          </p:sp>
        </p:grpSp>
        <p:sp>
          <p:nvSpPr>
            <p:cNvPr id="12" name="TextBox 11">
              <a:extLst>
                <a:ext uri="{FF2B5EF4-FFF2-40B4-BE49-F238E27FC236}">
                  <a16:creationId xmlns:a16="http://schemas.microsoft.com/office/drawing/2014/main" id="{E7564AF0-7683-5C0E-48D7-D914BACB1EF5}"/>
                </a:ext>
              </a:extLst>
            </p:cNvPr>
            <p:cNvSpPr txBox="1"/>
            <p:nvPr/>
          </p:nvSpPr>
          <p:spPr>
            <a:xfrm>
              <a:off x="908598" y="1257680"/>
              <a:ext cx="897265" cy="441179"/>
            </a:xfrm>
            <a:prstGeom prst="rect">
              <a:avLst/>
            </a:prstGeom>
            <a:noFill/>
          </p:spPr>
          <p:txBody>
            <a:bodyPr wrap="square" rtlCol="0">
              <a:spAutoFit/>
            </a:bodyPr>
            <a:lstStyle/>
            <a:p>
              <a:pPr algn="r"/>
              <a: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Related </a:t>
              </a:r>
            </a:p>
            <a:p>
              <a:pPr algn="r"/>
              <a: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Job Titles</a:t>
              </a:r>
            </a:p>
          </p:txBody>
        </p:sp>
        <p:sp>
          <p:nvSpPr>
            <p:cNvPr id="13" name="TextBox 12">
              <a:extLst>
                <a:ext uri="{FF2B5EF4-FFF2-40B4-BE49-F238E27FC236}">
                  <a16:creationId xmlns:a16="http://schemas.microsoft.com/office/drawing/2014/main" id="{802B3717-C99C-DF23-91D4-00C8A76CDADC}"/>
                </a:ext>
              </a:extLst>
            </p:cNvPr>
            <p:cNvSpPr txBox="1"/>
            <p:nvPr/>
          </p:nvSpPr>
          <p:spPr>
            <a:xfrm>
              <a:off x="908598" y="2809072"/>
              <a:ext cx="897265" cy="249362"/>
            </a:xfrm>
            <a:prstGeom prst="rect">
              <a:avLst/>
            </a:prstGeom>
            <a:noFill/>
          </p:spPr>
          <p:txBody>
            <a:bodyPr wrap="square" rtlCol="0">
              <a:spAutoFit/>
            </a:bodyPr>
            <a:lstStyle/>
            <a:p>
              <a:pPr algn="r"/>
              <a: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Education</a:t>
              </a:r>
              <a:endParaRPr lang="en-US" b="1"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877C4794-7F8B-E5DF-521C-64C5988BDBE6}"/>
                </a:ext>
              </a:extLst>
            </p:cNvPr>
            <p:cNvSpPr txBox="1"/>
            <p:nvPr/>
          </p:nvSpPr>
          <p:spPr>
            <a:xfrm>
              <a:off x="908598" y="3363959"/>
              <a:ext cx="816767" cy="441179"/>
            </a:xfrm>
            <a:prstGeom prst="rect">
              <a:avLst/>
            </a:prstGeom>
            <a:noFill/>
          </p:spPr>
          <p:txBody>
            <a:bodyPr wrap="square" rtlCol="0">
              <a:spAutoFit/>
            </a:bodyPr>
            <a:lstStyle/>
            <a:p>
              <a:pPr algn="r"/>
              <a: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Income</a:t>
              </a:r>
              <a:b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br>
              <a: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Estimate</a:t>
              </a:r>
            </a:p>
          </p:txBody>
        </p:sp>
        <p:grpSp>
          <p:nvGrpSpPr>
            <p:cNvPr id="22" name="Group 21">
              <a:extLst>
                <a:ext uri="{FF2B5EF4-FFF2-40B4-BE49-F238E27FC236}">
                  <a16:creationId xmlns:a16="http://schemas.microsoft.com/office/drawing/2014/main" id="{EEBDC1DD-F6A8-D42D-CE81-C090E163ADB4}"/>
                </a:ext>
              </a:extLst>
            </p:cNvPr>
            <p:cNvGrpSpPr/>
            <p:nvPr/>
          </p:nvGrpSpPr>
          <p:grpSpPr>
            <a:xfrm>
              <a:off x="2590038" y="199784"/>
              <a:ext cx="765944" cy="3552735"/>
              <a:chOff x="3518339" y="298460"/>
              <a:chExt cx="726156" cy="3552735"/>
            </a:xfrm>
          </p:grpSpPr>
          <p:sp>
            <p:nvSpPr>
              <p:cNvPr id="23" name="Rectangle 22">
                <a:extLst>
                  <a:ext uri="{FF2B5EF4-FFF2-40B4-BE49-F238E27FC236}">
                    <a16:creationId xmlns:a16="http://schemas.microsoft.com/office/drawing/2014/main" id="{7A292841-757A-5F22-CA05-FF446E54BE19}"/>
                  </a:ext>
                </a:extLst>
              </p:cNvPr>
              <p:cNvSpPr/>
              <p:nvPr/>
            </p:nvSpPr>
            <p:spPr>
              <a:xfrm>
                <a:off x="3524395" y="298460"/>
                <a:ext cx="720100" cy="3318333"/>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24" name="TextBox 23">
                <a:extLst>
                  <a:ext uri="{FF2B5EF4-FFF2-40B4-BE49-F238E27FC236}">
                    <a16:creationId xmlns:a16="http://schemas.microsoft.com/office/drawing/2014/main" id="{754DE550-8D88-8BC7-169A-623D999EE87C}"/>
                  </a:ext>
                </a:extLst>
              </p:cNvPr>
              <p:cNvSpPr txBox="1"/>
              <p:nvPr/>
            </p:nvSpPr>
            <p:spPr>
              <a:xfrm>
                <a:off x="3534510" y="2849148"/>
                <a:ext cx="705360" cy="257686"/>
              </a:xfrm>
              <a:prstGeom prst="rect">
                <a:avLst/>
              </a:prstGeom>
              <a:noFill/>
            </p:spPr>
            <p:txBody>
              <a:bodyPr wrap="square" lIns="71718" tIns="0" rIns="71718" bIns="0" rtlCol="0">
                <a:spAutoFit/>
              </a:bodyPr>
              <a:lstStyle/>
              <a:p>
                <a:pPr>
                  <a:lnSpc>
                    <a:spcPct val="107000"/>
                  </a:lnSpc>
                </a:pPr>
                <a:r>
                  <a:rPr lang="en-US" sz="1255" b="1" kern="100">
                    <a:latin typeface="Calibri" panose="020F0502020204030204" pitchFamily="34" charset="0"/>
                    <a:ea typeface="Calibri" panose="020F0502020204030204" pitchFamily="34" charset="0"/>
                    <a:cs typeface="Calibri" panose="020F0502020204030204" pitchFamily="34" charset="0"/>
                  </a:rPr>
                  <a:t>RAP Certification</a:t>
                </a:r>
              </a:p>
            </p:txBody>
          </p:sp>
          <p:sp>
            <p:nvSpPr>
              <p:cNvPr id="25" name="TextBox 24">
                <a:extLst>
                  <a:ext uri="{FF2B5EF4-FFF2-40B4-BE49-F238E27FC236}">
                    <a16:creationId xmlns:a16="http://schemas.microsoft.com/office/drawing/2014/main" id="{5D0BBEFB-8CB0-5AF7-6C67-DB183028C75E}"/>
                  </a:ext>
                </a:extLst>
              </p:cNvPr>
              <p:cNvSpPr txBox="1"/>
              <p:nvPr/>
            </p:nvSpPr>
            <p:spPr>
              <a:xfrm>
                <a:off x="3518339" y="305896"/>
                <a:ext cx="720100" cy="634215"/>
              </a:xfrm>
              <a:prstGeom prst="rect">
                <a:avLst/>
              </a:prstGeom>
              <a:solidFill>
                <a:schemeClr val="accent1">
                  <a:alpha val="20000"/>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Peer Support Specialist</a:t>
                </a:r>
              </a:p>
            </p:txBody>
          </p:sp>
          <p:sp>
            <p:nvSpPr>
              <p:cNvPr id="26" name="TextBox 25">
                <a:extLst>
                  <a:ext uri="{FF2B5EF4-FFF2-40B4-BE49-F238E27FC236}">
                    <a16:creationId xmlns:a16="http://schemas.microsoft.com/office/drawing/2014/main" id="{58F0408A-AFA3-479E-FB30-42553178A5A7}"/>
                  </a:ext>
                </a:extLst>
              </p:cNvPr>
              <p:cNvSpPr txBox="1"/>
              <p:nvPr/>
            </p:nvSpPr>
            <p:spPr>
              <a:xfrm>
                <a:off x="3519680" y="961892"/>
                <a:ext cx="710301" cy="1795177"/>
              </a:xfrm>
              <a:prstGeom prst="rect">
                <a:avLst/>
              </a:prstGeom>
              <a:noFill/>
            </p:spPr>
            <p:txBody>
              <a:bodyPr wrap="square" lIns="71718" tIns="0" rIns="71718" bIns="0" rtlCol="0">
                <a:spAutoFit/>
              </a:bodyPr>
              <a:lstStyle/>
              <a:p>
                <a:pPr marL="104586" indent="-8715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Mental Health Peer Support (MHPS)</a:t>
                </a:r>
              </a:p>
              <a:p>
                <a:pPr marL="104586" indent="-8715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Certified Family </a:t>
                </a:r>
                <a:br>
                  <a:rPr lang="en-US" sz="1255" kern="100">
                    <a:latin typeface="Calibri" panose="020F0502020204030204" pitchFamily="34" charset="0"/>
                    <a:ea typeface="Calibri" panose="020F0502020204030204" pitchFamily="34" charset="0"/>
                    <a:cs typeface="Calibri" panose="020F0502020204030204" pitchFamily="34" charset="0"/>
                  </a:rPr>
                </a:br>
                <a:r>
                  <a:rPr lang="en-US" sz="1255" kern="100">
                    <a:latin typeface="Calibri" panose="020F0502020204030204" pitchFamily="34" charset="0"/>
                    <a:ea typeface="Calibri" panose="020F0502020204030204" pitchFamily="34" charset="0"/>
                    <a:cs typeface="Calibri" panose="020F0502020204030204" pitchFamily="34" charset="0"/>
                  </a:rPr>
                  <a:t>Partner (CFP)</a:t>
                </a:r>
              </a:p>
              <a:p>
                <a:pPr marL="104586" indent="-87156">
                  <a:lnSpc>
                    <a:spcPct val="105000"/>
                  </a:lnSpc>
                  <a:spcAft>
                    <a:spcPts val="471"/>
                  </a:spcAft>
                  <a:buFont typeface="Arial" panose="020B0604020202020204" pitchFamily="34" charset="0"/>
                  <a:buChar char="•"/>
                </a:pPr>
                <a:r>
                  <a:rPr lang="en-US" sz="1255">
                    <a:latin typeface="Calibri" panose="020F0502020204030204" pitchFamily="34" charset="0"/>
                    <a:ea typeface="Calibri" panose="020F0502020204030204" pitchFamily="34" charset="0"/>
                    <a:cs typeface="Calibri" panose="020F0502020204030204" pitchFamily="34" charset="0"/>
                  </a:rPr>
                  <a:t>Peer Recovery Support Specialist (PRSS/RSPS)</a:t>
                </a:r>
              </a:p>
              <a:p>
                <a:pPr marL="104586" indent="-87156">
                  <a:lnSpc>
                    <a:spcPct val="105000"/>
                  </a:lnSpc>
                  <a:spcAft>
                    <a:spcPts val="471"/>
                  </a:spcAft>
                  <a:buFont typeface="Arial" panose="020B0604020202020204" pitchFamily="34" charset="0"/>
                  <a:buChar char="•"/>
                </a:pPr>
                <a:r>
                  <a:rPr lang="en-US" sz="1255">
                    <a:latin typeface="Calibri" panose="020F0502020204030204" pitchFamily="34" charset="0"/>
                    <a:ea typeface="Calibri" panose="020F0502020204030204" pitchFamily="34" charset="0"/>
                    <a:cs typeface="Calibri" panose="020F0502020204030204" pitchFamily="34" charset="0"/>
                  </a:rPr>
                  <a:t>Group Facilitator </a:t>
                </a:r>
                <a:endParaRPr lang="en-US" sz="1255" kern="100">
                  <a:latin typeface="Calibri" panose="020F0502020204030204" pitchFamily="34" charset="0"/>
                  <a:ea typeface="Calibri" panose="020F0502020204030204" pitchFamily="34" charset="0"/>
                  <a:cs typeface="Calibri" panose="020F0502020204030204" pitchFamily="34" charset="0"/>
                </a:endParaRPr>
              </a:p>
            </p:txBody>
          </p:sp>
          <p:sp>
            <p:nvSpPr>
              <p:cNvPr id="27" name="TextBox 26">
                <a:extLst>
                  <a:ext uri="{FF2B5EF4-FFF2-40B4-BE49-F238E27FC236}">
                    <a16:creationId xmlns:a16="http://schemas.microsoft.com/office/drawing/2014/main" id="{C9176CA0-789A-92CF-A10E-91AD70754E01}"/>
                  </a:ext>
                </a:extLst>
              </p:cNvPr>
              <p:cNvSpPr txBox="1"/>
              <p:nvPr/>
            </p:nvSpPr>
            <p:spPr>
              <a:xfrm>
                <a:off x="3565646" y="3518733"/>
                <a:ext cx="623176" cy="332462"/>
              </a:xfrm>
              <a:prstGeom prst="rect">
                <a:avLst/>
              </a:prstGeom>
              <a:solidFill>
                <a:schemeClr val="tx2"/>
              </a:solidFill>
            </p:spPr>
            <p:txBody>
              <a:bodyPr wrap="square" lIns="0" tIns="43031" rIns="0" bIns="43031" rtlCol="0" anchor="ctr" anchorCtr="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$35k – $54k </a:t>
                </a:r>
              </a:p>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 yr.</a:t>
                </a:r>
              </a:p>
            </p:txBody>
          </p:sp>
        </p:grpSp>
        <p:grpSp>
          <p:nvGrpSpPr>
            <p:cNvPr id="29" name="Group 28">
              <a:extLst>
                <a:ext uri="{FF2B5EF4-FFF2-40B4-BE49-F238E27FC236}">
                  <a16:creationId xmlns:a16="http://schemas.microsoft.com/office/drawing/2014/main" id="{1A9B5D0B-CB0D-30D9-AABA-1E4AAB0AC6E6}"/>
                </a:ext>
              </a:extLst>
            </p:cNvPr>
            <p:cNvGrpSpPr/>
            <p:nvPr/>
          </p:nvGrpSpPr>
          <p:grpSpPr>
            <a:xfrm>
              <a:off x="1813816" y="195104"/>
              <a:ext cx="815515" cy="3568833"/>
              <a:chOff x="2504931" y="293780"/>
              <a:chExt cx="862926" cy="3568833"/>
            </a:xfrm>
          </p:grpSpPr>
          <p:sp>
            <p:nvSpPr>
              <p:cNvPr id="30" name="Rectangle 29">
                <a:extLst>
                  <a:ext uri="{FF2B5EF4-FFF2-40B4-BE49-F238E27FC236}">
                    <a16:creationId xmlns:a16="http://schemas.microsoft.com/office/drawing/2014/main" id="{4D101BEF-DF71-7CA1-A738-EB973EBE61D7}"/>
                  </a:ext>
                </a:extLst>
              </p:cNvPr>
              <p:cNvSpPr/>
              <p:nvPr/>
            </p:nvSpPr>
            <p:spPr>
              <a:xfrm>
                <a:off x="2539656" y="300358"/>
                <a:ext cx="796284" cy="3318333"/>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31" name="TextBox 30">
                <a:extLst>
                  <a:ext uri="{FF2B5EF4-FFF2-40B4-BE49-F238E27FC236}">
                    <a16:creationId xmlns:a16="http://schemas.microsoft.com/office/drawing/2014/main" id="{0CF337DA-3C82-3589-970B-2EDF39FE86F3}"/>
                  </a:ext>
                </a:extLst>
              </p:cNvPr>
              <p:cNvSpPr txBox="1"/>
              <p:nvPr/>
            </p:nvSpPr>
            <p:spPr>
              <a:xfrm>
                <a:off x="2532896" y="293780"/>
                <a:ext cx="787545" cy="646331"/>
              </a:xfrm>
              <a:prstGeom prst="rect">
                <a:avLst/>
              </a:prstGeom>
              <a:solidFill>
                <a:schemeClr val="accent1">
                  <a:alpha val="20000"/>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Youth Development Practitioner</a:t>
                </a:r>
              </a:p>
            </p:txBody>
          </p:sp>
          <p:sp>
            <p:nvSpPr>
              <p:cNvPr id="32" name="TextBox 31">
                <a:extLst>
                  <a:ext uri="{FF2B5EF4-FFF2-40B4-BE49-F238E27FC236}">
                    <a16:creationId xmlns:a16="http://schemas.microsoft.com/office/drawing/2014/main" id="{DC1F517E-EBA7-1C6D-96DC-CF808D6215E4}"/>
                  </a:ext>
                </a:extLst>
              </p:cNvPr>
              <p:cNvSpPr txBox="1"/>
              <p:nvPr/>
            </p:nvSpPr>
            <p:spPr>
              <a:xfrm>
                <a:off x="2621570" y="3526689"/>
                <a:ext cx="583302" cy="335924"/>
              </a:xfrm>
              <a:prstGeom prst="rect">
                <a:avLst/>
              </a:prstGeom>
              <a:solidFill>
                <a:schemeClr val="tx2"/>
              </a:solidFill>
            </p:spPr>
            <p:txBody>
              <a:bodyPr wrap="square" lIns="0" rIns="0" rtlCol="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$44k-$68k </a:t>
                </a:r>
              </a:p>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 yr.</a:t>
                </a:r>
              </a:p>
            </p:txBody>
          </p:sp>
          <p:sp>
            <p:nvSpPr>
              <p:cNvPr id="33" name="TextBox 32">
                <a:extLst>
                  <a:ext uri="{FF2B5EF4-FFF2-40B4-BE49-F238E27FC236}">
                    <a16:creationId xmlns:a16="http://schemas.microsoft.com/office/drawing/2014/main" id="{DEFCD213-4EB4-0872-AD33-AF2F6EC674A9}"/>
                  </a:ext>
                </a:extLst>
              </p:cNvPr>
              <p:cNvSpPr txBox="1"/>
              <p:nvPr/>
            </p:nvSpPr>
            <p:spPr>
              <a:xfrm>
                <a:off x="2504931" y="958805"/>
                <a:ext cx="829121" cy="121036"/>
              </a:xfrm>
              <a:prstGeom prst="rect">
                <a:avLst/>
              </a:prstGeom>
              <a:noFill/>
            </p:spPr>
            <p:txBody>
              <a:bodyPr wrap="square" tIns="0" rIns="0" bIns="0" rtlCol="0">
                <a:spAutoFit/>
              </a:bodyPr>
              <a:lstStyle/>
              <a:p>
                <a:pPr marL="104586" indent="-87156">
                  <a:lnSpc>
                    <a:spcPct val="105000"/>
                  </a:lnSpc>
                  <a:spcAft>
                    <a:spcPts val="471"/>
                  </a:spcAft>
                  <a:buFont typeface="Arial" panose="020B0604020202020204" pitchFamily="34" charset="0"/>
                  <a:buChar char="•"/>
                </a:pPr>
                <a:endParaRPr lang="en-US" sz="1255" kern="100">
                  <a:latin typeface="Times New Roman" panose="02020603050405020304" pitchFamily="18" charset="0"/>
                  <a:ea typeface="Calibri" panose="020F0502020204030204" pitchFamily="34" charset="0"/>
                  <a:cs typeface="Times New Roman" panose="02020603050405020304" pitchFamily="18" charset="0"/>
                </a:endParaRPr>
              </a:p>
            </p:txBody>
          </p:sp>
          <p:sp>
            <p:nvSpPr>
              <p:cNvPr id="34" name="TextBox 33">
                <a:extLst>
                  <a:ext uri="{FF2B5EF4-FFF2-40B4-BE49-F238E27FC236}">
                    <a16:creationId xmlns:a16="http://schemas.microsoft.com/office/drawing/2014/main" id="{6164CF5A-4BB2-44D3-A144-94050BBAF8E1}"/>
                  </a:ext>
                </a:extLst>
              </p:cNvPr>
              <p:cNvSpPr txBox="1"/>
              <p:nvPr/>
            </p:nvSpPr>
            <p:spPr>
              <a:xfrm>
                <a:off x="2553185" y="2796195"/>
                <a:ext cx="814672" cy="521176"/>
              </a:xfrm>
              <a:prstGeom prst="rect">
                <a:avLst/>
              </a:prstGeom>
              <a:noFill/>
            </p:spPr>
            <p:txBody>
              <a:bodyPr wrap="square" lIns="71718" tIns="0" rIns="71718" bIns="0" rtlCol="0">
                <a:spAutoFit/>
              </a:bodyPr>
              <a:lstStyle/>
              <a:p>
                <a:pPr>
                  <a:lnSpc>
                    <a:spcPct val="107000"/>
                  </a:lnSpc>
                  <a:spcAft>
                    <a:spcPts val="627"/>
                  </a:spcAft>
                </a:pPr>
                <a:r>
                  <a:rPr lang="en-US" sz="1255" b="1" kern="100">
                    <a:latin typeface="Calibri" panose="020F0502020204030204" pitchFamily="34" charset="0"/>
                    <a:ea typeface="Calibri" panose="020F0502020204030204" pitchFamily="34" charset="0"/>
                    <a:cs typeface="Calibri" panose="020F0502020204030204" pitchFamily="34" charset="0"/>
                  </a:rPr>
                  <a:t>Registered Apprenticeship Program (RAP) </a:t>
                </a:r>
                <a:r>
                  <a:rPr lang="en-US" sz="1255" b="1">
                    <a:latin typeface="Calibri" panose="020F0502020204030204" pitchFamily="34" charset="0"/>
                    <a:ea typeface="Calibri" panose="020F0502020204030204" pitchFamily="34" charset="0"/>
                    <a:cs typeface="Calibri" panose="020F0502020204030204" pitchFamily="34" charset="0"/>
                  </a:rPr>
                  <a:t>Certification </a:t>
                </a:r>
                <a:endParaRPr lang="en-US" sz="1255" b="1" kern="100">
                  <a:latin typeface="Calibri" panose="020F0502020204030204" pitchFamily="34" charset="0"/>
                  <a:ea typeface="Calibri" panose="020F0502020204030204" pitchFamily="34" charset="0"/>
                  <a:cs typeface="Calibri" panose="020F0502020204030204" pitchFamily="34" charset="0"/>
                </a:endParaRPr>
              </a:p>
            </p:txBody>
          </p:sp>
        </p:grpSp>
        <p:grpSp>
          <p:nvGrpSpPr>
            <p:cNvPr id="35" name="Group 34">
              <a:extLst>
                <a:ext uri="{FF2B5EF4-FFF2-40B4-BE49-F238E27FC236}">
                  <a16:creationId xmlns:a16="http://schemas.microsoft.com/office/drawing/2014/main" id="{7269DC89-FE9A-E1B3-B95C-6D0F76CF63D4}"/>
                </a:ext>
              </a:extLst>
            </p:cNvPr>
            <p:cNvGrpSpPr/>
            <p:nvPr/>
          </p:nvGrpSpPr>
          <p:grpSpPr>
            <a:xfrm>
              <a:off x="3351901" y="199785"/>
              <a:ext cx="822882" cy="3394163"/>
              <a:chOff x="3518065" y="298461"/>
              <a:chExt cx="815414" cy="3394163"/>
            </a:xfrm>
          </p:grpSpPr>
          <p:sp>
            <p:nvSpPr>
              <p:cNvPr id="36" name="Rectangle 35">
                <a:extLst>
                  <a:ext uri="{FF2B5EF4-FFF2-40B4-BE49-F238E27FC236}">
                    <a16:creationId xmlns:a16="http://schemas.microsoft.com/office/drawing/2014/main" id="{99021473-9C8A-47D6-DD66-F4F50C34162B}"/>
                  </a:ext>
                </a:extLst>
              </p:cNvPr>
              <p:cNvSpPr/>
              <p:nvPr/>
            </p:nvSpPr>
            <p:spPr>
              <a:xfrm>
                <a:off x="3524395" y="298461"/>
                <a:ext cx="769789" cy="3049874"/>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37" name="TextBox 36">
                <a:extLst>
                  <a:ext uri="{FF2B5EF4-FFF2-40B4-BE49-F238E27FC236}">
                    <a16:creationId xmlns:a16="http://schemas.microsoft.com/office/drawing/2014/main" id="{C1968D1E-1305-AC59-E3A2-273B463E9FC9}"/>
                  </a:ext>
                </a:extLst>
              </p:cNvPr>
              <p:cNvSpPr txBox="1"/>
              <p:nvPr/>
            </p:nvSpPr>
            <p:spPr>
              <a:xfrm>
                <a:off x="3594550" y="2756935"/>
                <a:ext cx="738929" cy="386365"/>
              </a:xfrm>
              <a:prstGeom prst="rect">
                <a:avLst/>
              </a:prstGeom>
              <a:noFill/>
            </p:spPr>
            <p:txBody>
              <a:bodyPr wrap="square" lIns="71718" tIns="0" rIns="71718" bIns="0" rtlCol="0">
                <a:spAutoFit/>
              </a:bodyPr>
              <a:lstStyle/>
              <a:p>
                <a:pPr>
                  <a:lnSpc>
                    <a:spcPct val="107000"/>
                  </a:lnSpc>
                  <a:spcAft>
                    <a:spcPts val="627"/>
                  </a:spcAft>
                </a:pPr>
                <a:r>
                  <a:rPr lang="en-US" sz="1255" b="1" kern="100">
                    <a:latin typeface="Calibri" panose="020F0502020204030204" pitchFamily="34" charset="0"/>
                    <a:ea typeface="Calibri" panose="020F0502020204030204" pitchFamily="34" charset="0"/>
                    <a:cs typeface="Calibri" panose="020F0502020204030204" pitchFamily="34" charset="0"/>
                  </a:rPr>
                  <a:t>RAP  Cert. or Associate’s + Experience</a:t>
                </a:r>
              </a:p>
            </p:txBody>
          </p:sp>
          <p:sp>
            <p:nvSpPr>
              <p:cNvPr id="38" name="TextBox 37">
                <a:extLst>
                  <a:ext uri="{FF2B5EF4-FFF2-40B4-BE49-F238E27FC236}">
                    <a16:creationId xmlns:a16="http://schemas.microsoft.com/office/drawing/2014/main" id="{8F39E4B8-F61E-CC6F-A2DA-493D14DE5240}"/>
                  </a:ext>
                </a:extLst>
              </p:cNvPr>
              <p:cNvSpPr txBox="1"/>
              <p:nvPr/>
            </p:nvSpPr>
            <p:spPr>
              <a:xfrm>
                <a:off x="3518065" y="305895"/>
                <a:ext cx="769789" cy="623889"/>
              </a:xfrm>
              <a:prstGeom prst="rect">
                <a:avLst/>
              </a:prstGeom>
              <a:solidFill>
                <a:schemeClr val="accent1">
                  <a:alpha val="20000"/>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Substance Use Disorder &amp; Mental Health Counselor</a:t>
                </a:r>
              </a:p>
            </p:txBody>
          </p:sp>
          <p:sp>
            <p:nvSpPr>
              <p:cNvPr id="39" name="TextBox 38">
                <a:extLst>
                  <a:ext uri="{FF2B5EF4-FFF2-40B4-BE49-F238E27FC236}">
                    <a16:creationId xmlns:a16="http://schemas.microsoft.com/office/drawing/2014/main" id="{BF755900-CF63-BEE7-B383-258C1363B601}"/>
                  </a:ext>
                </a:extLst>
              </p:cNvPr>
              <p:cNvSpPr txBox="1"/>
              <p:nvPr/>
            </p:nvSpPr>
            <p:spPr>
              <a:xfrm>
                <a:off x="3527972" y="954464"/>
                <a:ext cx="779155" cy="1706760"/>
              </a:xfrm>
              <a:prstGeom prst="rect">
                <a:avLst/>
              </a:prstGeom>
              <a:noFill/>
            </p:spPr>
            <p:txBody>
              <a:bodyPr wrap="square" lIns="71718" tIns="0" rIns="71718" bIns="0" rtlCol="0">
                <a:spAutoFit/>
              </a:bodyPr>
              <a:lstStyle/>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Crisis Intervention Specialist (NVCI)</a:t>
                </a:r>
              </a:p>
              <a:p>
                <a:pPr marL="104586" indent="-104586">
                  <a:lnSpc>
                    <a:spcPct val="105000"/>
                  </a:lnSpc>
                  <a:spcAft>
                    <a:spcPts val="471"/>
                  </a:spcAft>
                  <a:buFont typeface="Arial" panose="020B0604020202020204" pitchFamily="34" charset="0"/>
                  <a:buChar char="•"/>
                </a:pPr>
                <a:r>
                  <a:rPr lang="en-US" sz="1255">
                    <a:latin typeface="Calibri" panose="020F0502020204030204" pitchFamily="34" charset="0"/>
                    <a:ea typeface="Calibri" panose="020F0502020204030204" pitchFamily="34" charset="0"/>
                    <a:cs typeface="Calibri" panose="020F0502020204030204" pitchFamily="34" charset="0"/>
                  </a:rPr>
                  <a:t>Community Health Worker</a:t>
                </a:r>
              </a:p>
              <a:p>
                <a:pPr marL="104586" indent="-104586">
                  <a:lnSpc>
                    <a:spcPct val="105000"/>
                  </a:lnSpc>
                  <a:spcAft>
                    <a:spcPts val="471"/>
                  </a:spcAft>
                  <a:buFont typeface="Arial" panose="020B0604020202020204" pitchFamily="34" charset="0"/>
                  <a:buChar char="•"/>
                </a:pPr>
                <a:r>
                  <a:rPr lang="en-US" sz="1255">
                    <a:latin typeface="Calibri" panose="020F0502020204030204" pitchFamily="34" charset="0"/>
                    <a:ea typeface="Calibri" panose="020F0502020204030204" pitchFamily="34" charset="0"/>
                    <a:cs typeface="Calibri" panose="020F0502020204030204" pitchFamily="34" charset="0"/>
                  </a:rPr>
                  <a:t> LPN/LVN </a:t>
                </a:r>
                <a:endParaRPr lang="en-US" sz="1255" kern="100">
                  <a:latin typeface="Calibri" panose="020F0502020204030204" pitchFamily="34" charset="0"/>
                  <a:ea typeface="Calibri" panose="020F0502020204030204" pitchFamily="34" charset="0"/>
                  <a:cs typeface="Calibri" panose="020F0502020204030204" pitchFamily="34" charset="0"/>
                </a:endParaRP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Addictions Counselor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Developmental Disability Specialist</a:t>
                </a:r>
              </a:p>
            </p:txBody>
          </p:sp>
          <p:sp>
            <p:nvSpPr>
              <p:cNvPr id="40" name="TextBox 39">
                <a:extLst>
                  <a:ext uri="{FF2B5EF4-FFF2-40B4-BE49-F238E27FC236}">
                    <a16:creationId xmlns:a16="http://schemas.microsoft.com/office/drawing/2014/main" id="{0520C3D1-A09D-67C6-D442-93EA713B28A6}"/>
                  </a:ext>
                </a:extLst>
              </p:cNvPr>
              <p:cNvSpPr txBox="1"/>
              <p:nvPr/>
            </p:nvSpPr>
            <p:spPr>
              <a:xfrm>
                <a:off x="3619036" y="3218169"/>
                <a:ext cx="484998" cy="474455"/>
              </a:xfrm>
              <a:prstGeom prst="rect">
                <a:avLst/>
              </a:prstGeom>
              <a:solidFill>
                <a:schemeClr val="tx2"/>
              </a:solidFill>
            </p:spPr>
            <p:txBody>
              <a:bodyPr wrap="square" rtlCol="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$55k-$92k </a:t>
                </a:r>
              </a:p>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 yr.</a:t>
                </a:r>
              </a:p>
            </p:txBody>
          </p:sp>
        </p:grpSp>
        <p:grpSp>
          <p:nvGrpSpPr>
            <p:cNvPr id="41" name="Group 40">
              <a:extLst>
                <a:ext uri="{FF2B5EF4-FFF2-40B4-BE49-F238E27FC236}">
                  <a16:creationId xmlns:a16="http://schemas.microsoft.com/office/drawing/2014/main" id="{815CEF26-834C-5C89-517D-BDC3553CA4E2}"/>
                </a:ext>
              </a:extLst>
            </p:cNvPr>
            <p:cNvGrpSpPr/>
            <p:nvPr/>
          </p:nvGrpSpPr>
          <p:grpSpPr>
            <a:xfrm>
              <a:off x="4128354" y="199784"/>
              <a:ext cx="856729" cy="3257873"/>
              <a:chOff x="3518035" y="298460"/>
              <a:chExt cx="853169" cy="3257873"/>
            </a:xfrm>
          </p:grpSpPr>
          <p:sp>
            <p:nvSpPr>
              <p:cNvPr id="42" name="Rectangle 41">
                <a:extLst>
                  <a:ext uri="{FF2B5EF4-FFF2-40B4-BE49-F238E27FC236}">
                    <a16:creationId xmlns:a16="http://schemas.microsoft.com/office/drawing/2014/main" id="{5C25A8C7-36BF-C62E-970F-0E25D056A6EC}"/>
                  </a:ext>
                </a:extLst>
              </p:cNvPr>
              <p:cNvSpPr/>
              <p:nvPr/>
            </p:nvSpPr>
            <p:spPr>
              <a:xfrm>
                <a:off x="3524395" y="298460"/>
                <a:ext cx="808314" cy="3043955"/>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43" name="TextBox 42">
                <a:extLst>
                  <a:ext uri="{FF2B5EF4-FFF2-40B4-BE49-F238E27FC236}">
                    <a16:creationId xmlns:a16="http://schemas.microsoft.com/office/drawing/2014/main" id="{A8CCFE73-EFDA-08D3-293E-19D2CCA2E5B7}"/>
                  </a:ext>
                </a:extLst>
              </p:cNvPr>
              <p:cNvSpPr txBox="1"/>
              <p:nvPr/>
            </p:nvSpPr>
            <p:spPr>
              <a:xfrm>
                <a:off x="3614533" y="2756762"/>
                <a:ext cx="628428" cy="125941"/>
              </a:xfrm>
              <a:prstGeom prst="rect">
                <a:avLst/>
              </a:prstGeom>
              <a:noFill/>
            </p:spPr>
            <p:txBody>
              <a:bodyPr wrap="square" lIns="71718" tIns="0" rIns="71718" bIns="0" rtlCol="0">
                <a:spAutoFit/>
              </a:bodyPr>
              <a:lstStyle/>
              <a:p>
                <a:pPr>
                  <a:lnSpc>
                    <a:spcPct val="107000"/>
                  </a:lnSpc>
                  <a:spcAft>
                    <a:spcPts val="627"/>
                  </a:spcAft>
                </a:pPr>
                <a:r>
                  <a:rPr lang="en-US" sz="1255" b="1" kern="100">
                    <a:latin typeface="Calibri" panose="020F0502020204030204" pitchFamily="34" charset="0"/>
                    <a:ea typeface="Calibri" panose="020F0502020204030204" pitchFamily="34" charset="0"/>
                    <a:cs typeface="Calibri" panose="020F0502020204030204" pitchFamily="34" charset="0"/>
                  </a:rPr>
                  <a:t>Bachelor’s</a:t>
                </a:r>
              </a:p>
            </p:txBody>
          </p:sp>
          <p:sp>
            <p:nvSpPr>
              <p:cNvPr id="44" name="TextBox 43">
                <a:extLst>
                  <a:ext uri="{FF2B5EF4-FFF2-40B4-BE49-F238E27FC236}">
                    <a16:creationId xmlns:a16="http://schemas.microsoft.com/office/drawing/2014/main" id="{E0F168EC-C194-2309-7D38-12213D52A513}"/>
                  </a:ext>
                </a:extLst>
              </p:cNvPr>
              <p:cNvSpPr txBox="1"/>
              <p:nvPr/>
            </p:nvSpPr>
            <p:spPr>
              <a:xfrm>
                <a:off x="3518035" y="305897"/>
                <a:ext cx="808314" cy="623888"/>
              </a:xfrm>
              <a:prstGeom prst="rect">
                <a:avLst/>
              </a:prstGeom>
              <a:solidFill>
                <a:schemeClr val="accent1">
                  <a:alpha val="20000"/>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Behavior Therapist</a:t>
                </a:r>
              </a:p>
            </p:txBody>
          </p:sp>
          <p:sp>
            <p:nvSpPr>
              <p:cNvPr id="45" name="TextBox 44">
                <a:extLst>
                  <a:ext uri="{FF2B5EF4-FFF2-40B4-BE49-F238E27FC236}">
                    <a16:creationId xmlns:a16="http://schemas.microsoft.com/office/drawing/2014/main" id="{4AE38331-019D-E0F4-83F8-E57CD6368761}"/>
                  </a:ext>
                </a:extLst>
              </p:cNvPr>
              <p:cNvSpPr txBox="1"/>
              <p:nvPr/>
            </p:nvSpPr>
            <p:spPr>
              <a:xfrm>
                <a:off x="3525189" y="966131"/>
                <a:ext cx="846015" cy="1876930"/>
              </a:xfrm>
              <a:prstGeom prst="rect">
                <a:avLst/>
              </a:prstGeom>
              <a:noFill/>
            </p:spPr>
            <p:txBody>
              <a:bodyPr wrap="square" lIns="71718" tIns="0" rIns="71718" bIns="0" rtlCol="0">
                <a:spAutoFit/>
              </a:bodyPr>
              <a:lstStyle/>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Community Education Coordinator</a:t>
                </a:r>
              </a:p>
              <a:p>
                <a:pPr marL="104586" indent="-104586">
                  <a:lnSpc>
                    <a:spcPct val="105000"/>
                  </a:lnSpc>
                  <a:spcAft>
                    <a:spcPts val="471"/>
                  </a:spcAft>
                  <a:buFont typeface="Arial" panose="020B0604020202020204" pitchFamily="34" charset="0"/>
                  <a:buChar char="•"/>
                </a:pPr>
                <a:r>
                  <a:rPr lang="en-US" sz="1255">
                    <a:latin typeface="Calibri" panose="020F0502020204030204" pitchFamily="34" charset="0"/>
                    <a:ea typeface="Calibri" panose="020F0502020204030204" pitchFamily="34" charset="0"/>
                    <a:cs typeface="Calibri" panose="020F0502020204030204" pitchFamily="34" charset="0"/>
                  </a:rPr>
                  <a:t>Social Worker</a:t>
                </a:r>
              </a:p>
              <a:p>
                <a:pPr marL="104586" indent="-104586">
                  <a:lnSpc>
                    <a:spcPct val="105000"/>
                  </a:lnSpc>
                  <a:spcAft>
                    <a:spcPts val="471"/>
                  </a:spcAft>
                  <a:buFont typeface="Arial" panose="020B0604020202020204" pitchFamily="34" charset="0"/>
                  <a:buChar char="•"/>
                </a:pPr>
                <a:r>
                  <a:rPr lang="en-US" sz="1255">
                    <a:latin typeface="Calibri" panose="020F0502020204030204" pitchFamily="34" charset="0"/>
                    <a:ea typeface="Calibri" panose="020F0502020204030204" pitchFamily="34" charset="0"/>
                    <a:cs typeface="Calibri" panose="020F0502020204030204" pitchFamily="34" charset="0"/>
                  </a:rPr>
                  <a:t>Program Manager </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Wellness Coach</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Qualified Developmental Disability Professional (QDDP)</a:t>
                </a:r>
                <a:endParaRPr lang="en-US" sz="1412" kern="100">
                  <a:latin typeface="Calibri" panose="020F0502020204030204" pitchFamily="34" charset="0"/>
                  <a:ea typeface="Calibri" panose="020F0502020204030204" pitchFamily="34" charset="0"/>
                  <a:cs typeface="Calibri" panose="020F0502020204030204" pitchFamily="34" charset="0"/>
                </a:endParaRPr>
              </a:p>
              <a:p>
                <a:pPr marL="104586" indent="-104586">
                  <a:lnSpc>
                    <a:spcPct val="105000"/>
                  </a:lnSpc>
                  <a:spcAft>
                    <a:spcPts val="471"/>
                  </a:spcAft>
                  <a:buFont typeface="Arial" panose="020B0604020202020204" pitchFamily="34" charset="0"/>
                  <a:buChar char="•"/>
                </a:pPr>
                <a:endParaRPr lang="en-US" sz="1255" kern="100">
                  <a:latin typeface="Times New Roman" panose="02020603050405020304" pitchFamily="18" charset="0"/>
                  <a:ea typeface="Calibri" panose="020F0502020204030204" pitchFamily="34" charset="0"/>
                  <a:cs typeface="Times New Roman" panose="02020603050405020304" pitchFamily="18" charset="0"/>
                </a:endParaRPr>
              </a:p>
            </p:txBody>
          </p:sp>
          <p:sp>
            <p:nvSpPr>
              <p:cNvPr id="46" name="TextBox 45">
                <a:extLst>
                  <a:ext uri="{FF2B5EF4-FFF2-40B4-BE49-F238E27FC236}">
                    <a16:creationId xmlns:a16="http://schemas.microsoft.com/office/drawing/2014/main" id="{BDD53008-D0D4-582F-B7BC-E28932EEFCA6}"/>
                  </a:ext>
                </a:extLst>
              </p:cNvPr>
              <p:cNvSpPr txBox="1"/>
              <p:nvPr/>
            </p:nvSpPr>
            <p:spPr>
              <a:xfrm>
                <a:off x="3589856" y="3223871"/>
                <a:ext cx="677434" cy="332462"/>
              </a:xfrm>
              <a:prstGeom prst="rect">
                <a:avLst/>
              </a:prstGeom>
              <a:solidFill>
                <a:schemeClr val="tx2"/>
              </a:solidFill>
            </p:spPr>
            <p:txBody>
              <a:bodyPr wrap="square" lIns="0" tIns="43031" rIns="0" bIns="43031" rtlCol="0" anchor="ctr" anchorCtr="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$59k-$97k </a:t>
                </a:r>
              </a:p>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 yr.</a:t>
                </a:r>
              </a:p>
            </p:txBody>
          </p:sp>
        </p:grpSp>
        <p:grpSp>
          <p:nvGrpSpPr>
            <p:cNvPr id="47" name="Group 46">
              <a:extLst>
                <a:ext uri="{FF2B5EF4-FFF2-40B4-BE49-F238E27FC236}">
                  <a16:creationId xmlns:a16="http://schemas.microsoft.com/office/drawing/2014/main" id="{E066506F-12D5-620F-D330-392D0D91A737}"/>
                </a:ext>
              </a:extLst>
            </p:cNvPr>
            <p:cNvGrpSpPr/>
            <p:nvPr/>
          </p:nvGrpSpPr>
          <p:grpSpPr>
            <a:xfrm>
              <a:off x="4940222" y="199785"/>
              <a:ext cx="755646" cy="3164174"/>
              <a:chOff x="3518007" y="298461"/>
              <a:chExt cx="755646" cy="3164174"/>
            </a:xfrm>
          </p:grpSpPr>
          <p:sp>
            <p:nvSpPr>
              <p:cNvPr id="48" name="Rectangle 47">
                <a:extLst>
                  <a:ext uri="{FF2B5EF4-FFF2-40B4-BE49-F238E27FC236}">
                    <a16:creationId xmlns:a16="http://schemas.microsoft.com/office/drawing/2014/main" id="{B94D4CE5-30DD-5227-53C3-E78F8C1A3C16}"/>
                  </a:ext>
                </a:extLst>
              </p:cNvPr>
              <p:cNvSpPr/>
              <p:nvPr/>
            </p:nvSpPr>
            <p:spPr>
              <a:xfrm>
                <a:off x="3524395" y="298461"/>
                <a:ext cx="749258" cy="2804503"/>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49" name="TextBox 48">
                <a:extLst>
                  <a:ext uri="{FF2B5EF4-FFF2-40B4-BE49-F238E27FC236}">
                    <a16:creationId xmlns:a16="http://schemas.microsoft.com/office/drawing/2014/main" id="{80BC5338-4F36-A3C7-E70F-C72140FB957C}"/>
                  </a:ext>
                </a:extLst>
              </p:cNvPr>
              <p:cNvSpPr txBox="1"/>
              <p:nvPr/>
            </p:nvSpPr>
            <p:spPr>
              <a:xfrm>
                <a:off x="3518007" y="305895"/>
                <a:ext cx="736901" cy="623887"/>
              </a:xfrm>
              <a:prstGeom prst="rect">
                <a:avLst/>
              </a:prstGeom>
              <a:solidFill>
                <a:schemeClr val="accent1">
                  <a:alpha val="20000"/>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Transitional Care </a:t>
                </a:r>
              </a:p>
              <a:p>
                <a:pPr algn="ctr"/>
                <a:r>
                  <a:rPr lang="en-US" sz="1412" b="1" kern="100">
                    <a:latin typeface="Calibri" panose="020F0502020204030204" pitchFamily="34" charset="0"/>
                    <a:ea typeface="Calibri" panose="020F0502020204030204" pitchFamily="34" charset="0"/>
                    <a:cs typeface="Calibri" panose="020F0502020204030204" pitchFamily="34" charset="0"/>
                  </a:rPr>
                  <a:t>Manager</a:t>
                </a:r>
              </a:p>
            </p:txBody>
          </p:sp>
          <p:sp>
            <p:nvSpPr>
              <p:cNvPr id="50" name="TextBox 49">
                <a:extLst>
                  <a:ext uri="{FF2B5EF4-FFF2-40B4-BE49-F238E27FC236}">
                    <a16:creationId xmlns:a16="http://schemas.microsoft.com/office/drawing/2014/main" id="{F3955424-6588-0A37-15F2-686522FE6664}"/>
                  </a:ext>
                </a:extLst>
              </p:cNvPr>
              <p:cNvSpPr txBox="1"/>
              <p:nvPr/>
            </p:nvSpPr>
            <p:spPr>
              <a:xfrm>
                <a:off x="3565648" y="952852"/>
                <a:ext cx="683365" cy="1407298"/>
              </a:xfrm>
              <a:prstGeom prst="rect">
                <a:avLst/>
              </a:prstGeom>
              <a:noFill/>
            </p:spPr>
            <p:txBody>
              <a:bodyPr wrap="square" lIns="71718" tIns="0" rIns="0" bIns="0" rtlCol="0">
                <a:spAutoFit/>
              </a:bodyPr>
              <a:lstStyle/>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Residential Care Manager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Re-entry Coordinator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Peer Support Supervisor (PSS)</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Nonprofit Manager</a:t>
                </a:r>
              </a:p>
            </p:txBody>
          </p:sp>
          <p:sp>
            <p:nvSpPr>
              <p:cNvPr id="51" name="TextBox 50">
                <a:extLst>
                  <a:ext uri="{FF2B5EF4-FFF2-40B4-BE49-F238E27FC236}">
                    <a16:creationId xmlns:a16="http://schemas.microsoft.com/office/drawing/2014/main" id="{0F96B086-6E27-13B7-54BA-B570AAF47C97}"/>
                  </a:ext>
                </a:extLst>
              </p:cNvPr>
              <p:cNvSpPr txBox="1"/>
              <p:nvPr/>
            </p:nvSpPr>
            <p:spPr>
              <a:xfrm>
                <a:off x="3666120" y="2988180"/>
                <a:ext cx="476320" cy="474455"/>
              </a:xfrm>
              <a:prstGeom prst="rect">
                <a:avLst/>
              </a:prstGeom>
              <a:solidFill>
                <a:schemeClr val="tx2"/>
              </a:solidFill>
            </p:spPr>
            <p:txBody>
              <a:bodyPr wrap="square" rtlCol="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$64k-$111k / yr.</a:t>
                </a:r>
              </a:p>
            </p:txBody>
          </p:sp>
          <p:sp>
            <p:nvSpPr>
              <p:cNvPr id="52" name="TextBox 51">
                <a:extLst>
                  <a:ext uri="{FF2B5EF4-FFF2-40B4-BE49-F238E27FC236}">
                    <a16:creationId xmlns:a16="http://schemas.microsoft.com/office/drawing/2014/main" id="{5FC2F5FA-ADDD-8578-E141-2899ACC84615}"/>
                  </a:ext>
                </a:extLst>
              </p:cNvPr>
              <p:cNvSpPr txBox="1"/>
              <p:nvPr/>
            </p:nvSpPr>
            <p:spPr>
              <a:xfrm>
                <a:off x="3598225" y="2626930"/>
                <a:ext cx="618210" cy="257686"/>
              </a:xfrm>
              <a:prstGeom prst="rect">
                <a:avLst/>
              </a:prstGeom>
              <a:noFill/>
            </p:spPr>
            <p:txBody>
              <a:bodyPr wrap="square" lIns="71718" tIns="0" rIns="71718" bIns="0" rtlCol="0">
                <a:spAutoFit/>
              </a:bodyPr>
              <a:lstStyle/>
              <a:p>
                <a:pPr>
                  <a:lnSpc>
                    <a:spcPct val="107000"/>
                  </a:lnSpc>
                  <a:spcAft>
                    <a:spcPts val="627"/>
                  </a:spcAft>
                </a:pPr>
                <a:r>
                  <a:rPr lang="en-US" sz="1255" b="1" kern="100">
                    <a:latin typeface="Calibri" panose="020F0502020204030204" pitchFamily="34" charset="0"/>
                    <a:ea typeface="Calibri" panose="020F0502020204030204" pitchFamily="34" charset="0"/>
                    <a:cs typeface="Calibri" panose="020F0502020204030204" pitchFamily="34" charset="0"/>
                  </a:rPr>
                  <a:t>Bachelor’s or Master’s</a:t>
                </a:r>
              </a:p>
            </p:txBody>
          </p:sp>
        </p:grpSp>
        <p:grpSp>
          <p:nvGrpSpPr>
            <p:cNvPr id="54" name="Group 53">
              <a:extLst>
                <a:ext uri="{FF2B5EF4-FFF2-40B4-BE49-F238E27FC236}">
                  <a16:creationId xmlns:a16="http://schemas.microsoft.com/office/drawing/2014/main" id="{788F258D-AAA0-E8C1-35B3-A0C4E186F931}"/>
                </a:ext>
              </a:extLst>
            </p:cNvPr>
            <p:cNvGrpSpPr/>
            <p:nvPr/>
          </p:nvGrpSpPr>
          <p:grpSpPr>
            <a:xfrm>
              <a:off x="5689676" y="199784"/>
              <a:ext cx="852505" cy="3104488"/>
              <a:chOff x="3518006" y="298460"/>
              <a:chExt cx="852505" cy="3104488"/>
            </a:xfrm>
          </p:grpSpPr>
          <p:sp>
            <p:nvSpPr>
              <p:cNvPr id="55" name="Rectangle 54">
                <a:extLst>
                  <a:ext uri="{FF2B5EF4-FFF2-40B4-BE49-F238E27FC236}">
                    <a16:creationId xmlns:a16="http://schemas.microsoft.com/office/drawing/2014/main" id="{5294C927-FAEF-1B7D-26C1-0FB4495878C7}"/>
                  </a:ext>
                </a:extLst>
              </p:cNvPr>
              <p:cNvSpPr/>
              <p:nvPr/>
            </p:nvSpPr>
            <p:spPr>
              <a:xfrm>
                <a:off x="3524394" y="298460"/>
                <a:ext cx="846117" cy="2804503"/>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56" name="TextBox 55">
                <a:extLst>
                  <a:ext uri="{FF2B5EF4-FFF2-40B4-BE49-F238E27FC236}">
                    <a16:creationId xmlns:a16="http://schemas.microsoft.com/office/drawing/2014/main" id="{EF6957E9-0698-5F5A-81A1-7D801DB44936}"/>
                  </a:ext>
                </a:extLst>
              </p:cNvPr>
              <p:cNvSpPr txBox="1"/>
              <p:nvPr/>
            </p:nvSpPr>
            <p:spPr>
              <a:xfrm>
                <a:off x="3655629" y="2596977"/>
                <a:ext cx="618210" cy="257686"/>
              </a:xfrm>
              <a:prstGeom prst="rect">
                <a:avLst/>
              </a:prstGeom>
              <a:noFill/>
            </p:spPr>
            <p:txBody>
              <a:bodyPr wrap="square" lIns="71718" tIns="0" rIns="71718" bIns="0" rtlCol="0">
                <a:spAutoFit/>
              </a:bodyPr>
              <a:lstStyle/>
              <a:p>
                <a:pPr>
                  <a:lnSpc>
                    <a:spcPct val="107000"/>
                  </a:lnSpc>
                  <a:spcAft>
                    <a:spcPts val="627"/>
                  </a:spcAft>
                </a:pPr>
                <a:r>
                  <a:rPr lang="en-US" sz="1255" b="1" kern="100">
                    <a:latin typeface="Calibri" panose="020F0502020204030204" pitchFamily="34" charset="0"/>
                    <a:ea typeface="Calibri" panose="020F0502020204030204" pitchFamily="34" charset="0"/>
                    <a:cs typeface="Calibri" panose="020F0502020204030204" pitchFamily="34" charset="0"/>
                  </a:rPr>
                  <a:t>Bachelor’s or Master’s</a:t>
                </a:r>
              </a:p>
            </p:txBody>
          </p:sp>
          <p:sp>
            <p:nvSpPr>
              <p:cNvPr id="57" name="TextBox 56">
                <a:extLst>
                  <a:ext uri="{FF2B5EF4-FFF2-40B4-BE49-F238E27FC236}">
                    <a16:creationId xmlns:a16="http://schemas.microsoft.com/office/drawing/2014/main" id="{C7C99B64-A1C5-0725-F295-07B3754C4BF6}"/>
                  </a:ext>
                </a:extLst>
              </p:cNvPr>
              <p:cNvSpPr txBox="1"/>
              <p:nvPr/>
            </p:nvSpPr>
            <p:spPr>
              <a:xfrm>
                <a:off x="3518006" y="305896"/>
                <a:ext cx="847089" cy="623886"/>
              </a:xfrm>
              <a:prstGeom prst="rect">
                <a:avLst/>
              </a:prstGeom>
              <a:solidFill>
                <a:schemeClr val="accent1">
                  <a:alpha val="20000"/>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Clinical Supervisor</a:t>
                </a:r>
              </a:p>
            </p:txBody>
          </p:sp>
          <p:sp>
            <p:nvSpPr>
              <p:cNvPr id="58" name="TextBox 57">
                <a:extLst>
                  <a:ext uri="{FF2B5EF4-FFF2-40B4-BE49-F238E27FC236}">
                    <a16:creationId xmlns:a16="http://schemas.microsoft.com/office/drawing/2014/main" id="{B6A116C6-27A9-EF1D-869E-2E08DA5751EC}"/>
                  </a:ext>
                </a:extLst>
              </p:cNvPr>
              <p:cNvSpPr txBox="1"/>
              <p:nvPr/>
            </p:nvSpPr>
            <p:spPr>
              <a:xfrm>
                <a:off x="3580639" y="952852"/>
                <a:ext cx="705850" cy="1452426"/>
              </a:xfrm>
              <a:prstGeom prst="rect">
                <a:avLst/>
              </a:prstGeom>
              <a:noFill/>
            </p:spPr>
            <p:txBody>
              <a:bodyPr wrap="square" lIns="71718" tIns="0" rIns="0" bIns="0" rtlCol="0">
                <a:spAutoFit/>
              </a:bodyPr>
              <a:lstStyle/>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Program Director</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Diagnostician</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Nonprofit Director</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Social &amp; Community Services Director</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School Counselor</a:t>
                </a:r>
              </a:p>
            </p:txBody>
          </p:sp>
          <p:sp>
            <p:nvSpPr>
              <p:cNvPr id="59" name="TextBox 58">
                <a:extLst>
                  <a:ext uri="{FF2B5EF4-FFF2-40B4-BE49-F238E27FC236}">
                    <a16:creationId xmlns:a16="http://schemas.microsoft.com/office/drawing/2014/main" id="{223FE1FA-2657-841D-F674-E645E120F32B}"/>
                  </a:ext>
                </a:extLst>
              </p:cNvPr>
              <p:cNvSpPr txBox="1"/>
              <p:nvPr/>
            </p:nvSpPr>
            <p:spPr>
              <a:xfrm>
                <a:off x="3723753" y="2928493"/>
                <a:ext cx="487120" cy="474455"/>
              </a:xfrm>
              <a:prstGeom prst="rect">
                <a:avLst/>
              </a:prstGeom>
              <a:solidFill>
                <a:schemeClr val="tx2"/>
              </a:solidFill>
            </p:spPr>
            <p:txBody>
              <a:bodyPr wrap="square" rtlCol="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$77k-$119k / yr.</a:t>
                </a:r>
              </a:p>
            </p:txBody>
          </p:sp>
        </p:grpSp>
        <p:pic>
          <p:nvPicPr>
            <p:cNvPr id="2" name="Picture 1">
              <a:extLst>
                <a:ext uri="{FF2B5EF4-FFF2-40B4-BE49-F238E27FC236}">
                  <a16:creationId xmlns:a16="http://schemas.microsoft.com/office/drawing/2014/main" id="{84EDC581-7E0D-3A87-EB2C-8673630AEF01}"/>
                </a:ext>
              </a:extLst>
            </p:cNvPr>
            <p:cNvPicPr>
              <a:picLocks noChangeAspect="1"/>
            </p:cNvPicPr>
            <p:nvPr/>
          </p:nvPicPr>
          <p:blipFill>
            <a:blip r:embed="rId4"/>
            <a:srcRect/>
            <a:stretch/>
          </p:blipFill>
          <p:spPr>
            <a:xfrm>
              <a:off x="352730" y="3329380"/>
              <a:ext cx="330200" cy="635000"/>
            </a:xfrm>
            <a:prstGeom prst="rect">
              <a:avLst/>
            </a:prstGeom>
          </p:spPr>
        </p:pic>
        <p:pic>
          <p:nvPicPr>
            <p:cNvPr id="3" name="Picture 2">
              <a:extLst>
                <a:ext uri="{FF2B5EF4-FFF2-40B4-BE49-F238E27FC236}">
                  <a16:creationId xmlns:a16="http://schemas.microsoft.com/office/drawing/2014/main" id="{EBAFBABC-5385-B65E-444D-789ED8E687C2}"/>
                </a:ext>
              </a:extLst>
            </p:cNvPr>
            <p:cNvPicPr>
              <a:picLocks noChangeAspect="1"/>
            </p:cNvPicPr>
            <p:nvPr/>
          </p:nvPicPr>
          <p:blipFill>
            <a:blip r:embed="rId5"/>
            <a:srcRect/>
            <a:stretch/>
          </p:blipFill>
          <p:spPr>
            <a:xfrm>
              <a:off x="3860921" y="2916124"/>
              <a:ext cx="419100" cy="711200"/>
            </a:xfrm>
            <a:prstGeom prst="rect">
              <a:avLst/>
            </a:prstGeom>
          </p:spPr>
        </p:pic>
        <p:pic>
          <p:nvPicPr>
            <p:cNvPr id="62" name="Picture 61">
              <a:extLst>
                <a:ext uri="{FF2B5EF4-FFF2-40B4-BE49-F238E27FC236}">
                  <a16:creationId xmlns:a16="http://schemas.microsoft.com/office/drawing/2014/main" id="{54ED5E43-54E6-B288-D287-44E9945FB830}"/>
                </a:ext>
              </a:extLst>
            </p:cNvPr>
            <p:cNvPicPr>
              <a:picLocks noChangeAspect="1"/>
            </p:cNvPicPr>
            <p:nvPr/>
          </p:nvPicPr>
          <p:blipFill>
            <a:blip r:embed="rId6"/>
            <a:srcRect/>
            <a:stretch/>
          </p:blipFill>
          <p:spPr>
            <a:xfrm>
              <a:off x="7136217" y="2631862"/>
              <a:ext cx="330200" cy="647700"/>
            </a:xfrm>
            <a:prstGeom prst="rect">
              <a:avLst/>
            </a:prstGeom>
          </p:spPr>
        </p:pic>
        <p:sp>
          <p:nvSpPr>
            <p:cNvPr id="28" name="TextBox 27">
              <a:extLst>
                <a:ext uri="{FF2B5EF4-FFF2-40B4-BE49-F238E27FC236}">
                  <a16:creationId xmlns:a16="http://schemas.microsoft.com/office/drawing/2014/main" id="{903F3B6F-1929-031E-E8F6-17D10A011AE3}"/>
                </a:ext>
              </a:extLst>
            </p:cNvPr>
            <p:cNvSpPr txBox="1"/>
            <p:nvPr/>
          </p:nvSpPr>
          <p:spPr>
            <a:xfrm>
              <a:off x="6382543" y="3810857"/>
              <a:ext cx="1227744" cy="166572"/>
            </a:xfrm>
            <a:prstGeom prst="rect">
              <a:avLst/>
            </a:prstGeom>
            <a:noFill/>
          </p:spPr>
          <p:txBody>
            <a:bodyPr wrap="square" rtlCol="0">
              <a:spAutoFit/>
            </a:bodyPr>
            <a:lstStyle/>
            <a:p>
              <a:pPr algn="r" defTabSz="717164">
                <a:spcAft>
                  <a:spcPts val="314"/>
                </a:spcAft>
                <a:defRPr/>
              </a:pPr>
              <a:r>
                <a:rPr lang="en-US" sz="1098" kern="100">
                  <a:solidFill>
                    <a:srgbClr val="000000"/>
                  </a:solidFill>
                  <a:latin typeface="Calibri" panose="020F0502020204030204" pitchFamily="34" charset="0"/>
                  <a:ea typeface="Calibri" panose="020F0502020204030204" pitchFamily="34" charset="0"/>
                  <a:cs typeface="Calibri" panose="020F0502020204030204" pitchFamily="34" charset="0"/>
                </a:rPr>
                <a:t>Salary Info: Glassdoor.com</a:t>
              </a:r>
            </a:p>
          </p:txBody>
        </p:sp>
        <p:sp>
          <p:nvSpPr>
            <p:cNvPr id="60" name="TextBox 59">
              <a:extLst>
                <a:ext uri="{FF2B5EF4-FFF2-40B4-BE49-F238E27FC236}">
                  <a16:creationId xmlns:a16="http://schemas.microsoft.com/office/drawing/2014/main" id="{2DC223DA-408D-7137-14E3-E9B726F2FA0C}"/>
                </a:ext>
              </a:extLst>
            </p:cNvPr>
            <p:cNvSpPr txBox="1"/>
            <p:nvPr/>
          </p:nvSpPr>
          <p:spPr>
            <a:xfrm>
              <a:off x="1797485" y="862069"/>
              <a:ext cx="785394" cy="1639395"/>
            </a:xfrm>
            <a:prstGeom prst="rect">
              <a:avLst/>
            </a:prstGeom>
            <a:noFill/>
          </p:spPr>
          <p:txBody>
            <a:bodyPr wrap="square">
              <a:spAutoFit/>
            </a:bodyPr>
            <a:lstStyle/>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Afterschool (OST)  Worker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Camp Counselor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Registered Behavior Technician (RBT)</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Recreation Worker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Coach</a:t>
              </a:r>
            </a:p>
          </p:txBody>
        </p:sp>
      </p:grpSp>
      <p:sp>
        <p:nvSpPr>
          <p:cNvPr id="61" name="Title 60">
            <a:extLst>
              <a:ext uri="{FF2B5EF4-FFF2-40B4-BE49-F238E27FC236}">
                <a16:creationId xmlns:a16="http://schemas.microsoft.com/office/drawing/2014/main" id="{49AA6B64-F65A-7967-0B5B-7CD1A857369E}"/>
              </a:ext>
            </a:extLst>
          </p:cNvPr>
          <p:cNvSpPr>
            <a:spLocks noGrp="1"/>
          </p:cNvSpPr>
          <p:nvPr>
            <p:ph type="ctrTitle"/>
          </p:nvPr>
        </p:nvSpPr>
        <p:spPr>
          <a:xfrm>
            <a:off x="459699" y="609989"/>
            <a:ext cx="2352301" cy="873196"/>
          </a:xfrm>
        </p:spPr>
        <p:txBody>
          <a:bodyPr>
            <a:normAutofit/>
          </a:bodyPr>
          <a:lstStyle/>
          <a:p>
            <a:r>
              <a:rPr lang="en-US" sz="2400" dirty="0"/>
              <a:t>Youth Worker Occupations</a:t>
            </a:r>
          </a:p>
        </p:txBody>
      </p:sp>
    </p:spTree>
    <p:extLst>
      <p:ext uri="{BB962C8B-B14F-4D97-AF65-F5344CB8AC3E}">
        <p14:creationId xmlns:p14="http://schemas.microsoft.com/office/powerpoint/2010/main" val="292504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A633316-ED30-9830-A399-4AE946D93816}"/>
              </a:ext>
            </a:extLst>
          </p:cNvPr>
          <p:cNvSpPr>
            <a:spLocks noGrp="1"/>
          </p:cNvSpPr>
          <p:nvPr>
            <p:ph type="body" idx="1"/>
          </p:nvPr>
        </p:nvSpPr>
        <p:spPr/>
        <p:txBody>
          <a:bodyPr>
            <a:normAutofit/>
          </a:bodyPr>
          <a:lstStyle/>
          <a:p>
            <a:r>
              <a:rPr lang="en-US" dirty="0"/>
              <a:t>Most entry level positions</a:t>
            </a:r>
          </a:p>
        </p:txBody>
      </p:sp>
      <p:sp>
        <p:nvSpPr>
          <p:cNvPr id="3" name="Content Placeholder 2">
            <a:extLst>
              <a:ext uri="{FF2B5EF4-FFF2-40B4-BE49-F238E27FC236}">
                <a16:creationId xmlns:a16="http://schemas.microsoft.com/office/drawing/2014/main" id="{B25A4C44-CB5E-2895-E1AD-46BC244081B3}"/>
              </a:ext>
            </a:extLst>
          </p:cNvPr>
          <p:cNvSpPr>
            <a:spLocks noGrp="1"/>
          </p:cNvSpPr>
          <p:nvPr>
            <p:ph sz="half" idx="2"/>
          </p:nvPr>
        </p:nvSpPr>
        <p:spPr/>
        <p:txBody>
          <a:bodyPr/>
          <a:lstStyle/>
          <a:p>
            <a:r>
              <a:rPr lang="en-US" dirty="0"/>
              <a:t>High school diploma or GED</a:t>
            </a:r>
          </a:p>
          <a:p>
            <a:r>
              <a:rPr lang="en-US" dirty="0"/>
              <a:t>Job shadowing or internship experience</a:t>
            </a:r>
          </a:p>
          <a:p>
            <a:r>
              <a:rPr lang="en-US" dirty="0"/>
              <a:t>Summer camp counselor or a similar part-time role can be an entry point for gaining experience</a:t>
            </a:r>
          </a:p>
        </p:txBody>
      </p:sp>
      <p:sp>
        <p:nvSpPr>
          <p:cNvPr id="4" name="Text Placeholder 3">
            <a:extLst>
              <a:ext uri="{FF2B5EF4-FFF2-40B4-BE49-F238E27FC236}">
                <a16:creationId xmlns:a16="http://schemas.microsoft.com/office/drawing/2014/main" id="{9746E48C-27AB-7E1B-E79A-1ADDC4581767}"/>
              </a:ext>
            </a:extLst>
          </p:cNvPr>
          <p:cNvSpPr>
            <a:spLocks noGrp="1"/>
          </p:cNvSpPr>
          <p:nvPr>
            <p:ph type="body" sz="quarter" idx="3"/>
          </p:nvPr>
        </p:nvSpPr>
        <p:spPr/>
        <p:txBody>
          <a:bodyPr>
            <a:normAutofit fontScale="92500"/>
          </a:bodyPr>
          <a:lstStyle/>
          <a:p>
            <a:r>
              <a:rPr lang="en-US" dirty="0"/>
              <a:t>School and counseling-based roles</a:t>
            </a:r>
          </a:p>
        </p:txBody>
      </p:sp>
      <p:sp>
        <p:nvSpPr>
          <p:cNvPr id="5" name="Content Placeholder 4">
            <a:extLst>
              <a:ext uri="{FF2B5EF4-FFF2-40B4-BE49-F238E27FC236}">
                <a16:creationId xmlns:a16="http://schemas.microsoft.com/office/drawing/2014/main" id="{CA7A9F84-1307-F935-BEF4-36CE1C736F1C}"/>
              </a:ext>
            </a:extLst>
          </p:cNvPr>
          <p:cNvSpPr>
            <a:spLocks noGrp="1"/>
          </p:cNvSpPr>
          <p:nvPr>
            <p:ph sz="quarter" idx="4"/>
          </p:nvPr>
        </p:nvSpPr>
        <p:spPr/>
        <p:txBody>
          <a:bodyPr/>
          <a:lstStyle/>
          <a:p>
            <a:r>
              <a:rPr lang="en-US" dirty="0"/>
              <a:t>Bachelor’s degree</a:t>
            </a:r>
          </a:p>
          <a:p>
            <a:r>
              <a:rPr lang="en-US" dirty="0"/>
              <a:t>College courses in relevant fields:</a:t>
            </a:r>
          </a:p>
          <a:p>
            <a:pPr lvl="1"/>
            <a:r>
              <a:rPr lang="en-US" dirty="0"/>
              <a:t>Education</a:t>
            </a:r>
          </a:p>
          <a:p>
            <a:pPr lvl="1"/>
            <a:r>
              <a:rPr lang="en-US" dirty="0"/>
              <a:t>Psychology</a:t>
            </a:r>
          </a:p>
          <a:p>
            <a:pPr lvl="1"/>
            <a:r>
              <a:rPr lang="en-US" dirty="0"/>
              <a:t>Sociology</a:t>
            </a:r>
          </a:p>
          <a:p>
            <a:pPr lvl="1"/>
            <a:r>
              <a:rPr lang="en-US" dirty="0"/>
              <a:t>Child development</a:t>
            </a:r>
          </a:p>
        </p:txBody>
      </p:sp>
      <p:sp>
        <p:nvSpPr>
          <p:cNvPr id="6" name="Title 5">
            <a:extLst>
              <a:ext uri="{FF2B5EF4-FFF2-40B4-BE49-F238E27FC236}">
                <a16:creationId xmlns:a16="http://schemas.microsoft.com/office/drawing/2014/main" id="{A63E43A0-3AF0-9E30-DC67-0F1B90E59B53}"/>
              </a:ext>
            </a:extLst>
          </p:cNvPr>
          <p:cNvSpPr>
            <a:spLocks noGrp="1"/>
          </p:cNvSpPr>
          <p:nvPr>
            <p:ph type="title"/>
          </p:nvPr>
        </p:nvSpPr>
        <p:spPr/>
        <p:txBody>
          <a:bodyPr/>
          <a:lstStyle/>
          <a:p>
            <a:r>
              <a:rPr lang="en-US" dirty="0"/>
              <a:t>Credential Requirements</a:t>
            </a:r>
          </a:p>
        </p:txBody>
      </p:sp>
    </p:spTree>
    <p:extLst>
      <p:ext uri="{BB962C8B-B14F-4D97-AF65-F5344CB8AC3E}">
        <p14:creationId xmlns:p14="http://schemas.microsoft.com/office/powerpoint/2010/main" val="30539630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A05E65-C81F-87E8-BAB9-99216A6D75E9}"/>
              </a:ext>
            </a:extLst>
          </p:cNvPr>
          <p:cNvSpPr>
            <a:spLocks noGrp="1"/>
          </p:cNvSpPr>
          <p:nvPr>
            <p:ph idx="1"/>
          </p:nvPr>
        </p:nvSpPr>
        <p:spPr/>
        <p:txBody>
          <a:bodyPr/>
          <a:lstStyle/>
          <a:p>
            <a:r>
              <a:rPr lang="en-US" dirty="0"/>
              <a:t>Education to Become a Youth Worker</a:t>
            </a:r>
            <a:br>
              <a:rPr lang="en-US" dirty="0"/>
            </a:br>
            <a:r>
              <a:rPr lang="en-US" dirty="0">
                <a:solidFill>
                  <a:schemeClr val="accent1">
                    <a:lumMod val="60000"/>
                    <a:lumOff val="40000"/>
                  </a:schemeClr>
                </a:solidFill>
                <a:hlinkClick r:id="rId2">
                  <a:extLst>
                    <a:ext uri="{A12FA001-AC4F-418D-AE19-62706E023703}">
                      <ahyp:hlinkClr xmlns:ahyp="http://schemas.microsoft.com/office/drawing/2018/hyperlinkcolor" val="tx"/>
                    </a:ext>
                  </a:extLst>
                </a:hlinkClick>
              </a:rPr>
              <a:t>https://www.humanservicesedu.org/youth-worker/</a:t>
            </a:r>
            <a:r>
              <a:rPr lang="en-US" dirty="0">
                <a:solidFill>
                  <a:schemeClr val="accent1">
                    <a:lumMod val="60000"/>
                    <a:lumOff val="40000"/>
                  </a:schemeClr>
                </a:solidFill>
              </a:rPr>
              <a:t> </a:t>
            </a:r>
          </a:p>
          <a:p>
            <a:r>
              <a:rPr lang="en-US" dirty="0"/>
              <a:t>Certified Children, Youth &amp; Family Social Worker </a:t>
            </a:r>
            <a:br>
              <a:rPr lang="en-US" dirty="0"/>
            </a:br>
            <a:r>
              <a:rPr lang="en-US" dirty="0">
                <a:solidFill>
                  <a:schemeClr val="accent1">
                    <a:lumMod val="60000"/>
                    <a:lumOff val="40000"/>
                  </a:schemeClr>
                </a:solidFill>
                <a:hlinkClick r:id="rId3">
                  <a:extLst>
                    <a:ext uri="{A12FA001-AC4F-418D-AE19-62706E023703}">
                      <ahyp:hlinkClr xmlns:ahyp="http://schemas.microsoft.com/office/drawing/2018/hyperlinkcolor" val="tx"/>
                    </a:ext>
                  </a:extLst>
                </a:hlinkClick>
              </a:rPr>
              <a:t>https://www.socialworkers.org/Careers/Credentials-Certifications/Apply-for-NASW-Social-Work-Credentials/Certified-Children-Youth-Family-Social-Worker</a:t>
            </a:r>
            <a:r>
              <a:rPr lang="en-US" dirty="0">
                <a:solidFill>
                  <a:schemeClr val="accent1">
                    <a:lumMod val="60000"/>
                    <a:lumOff val="40000"/>
                  </a:schemeClr>
                </a:solidFill>
              </a:rPr>
              <a:t> </a:t>
            </a:r>
          </a:p>
          <a:p>
            <a:r>
              <a:rPr lang="en-US" dirty="0"/>
              <a:t>What Qualifications Do I Need to Be a Youth Worker?</a:t>
            </a:r>
            <a:br>
              <a:rPr lang="en-US" dirty="0"/>
            </a:br>
            <a:r>
              <a:rPr lang="en-US" dirty="0">
                <a:solidFill>
                  <a:schemeClr val="accent1">
                    <a:lumMod val="60000"/>
                    <a:lumOff val="40000"/>
                  </a:schemeClr>
                </a:solidFill>
                <a:hlinkClick r:id="rId4">
                  <a:extLst>
                    <a:ext uri="{A12FA001-AC4F-418D-AE19-62706E023703}">
                      <ahyp:hlinkClr xmlns:ahyp="http://schemas.microsoft.com/office/drawing/2018/hyperlinkcolor" val="tx"/>
                    </a:ext>
                  </a:extLst>
                </a:hlinkClick>
              </a:rPr>
              <a:t>https://work.chron.com/qualifications-need-youth-worker-1894.html</a:t>
            </a:r>
            <a:r>
              <a:rPr lang="en-US" dirty="0">
                <a:solidFill>
                  <a:schemeClr val="accent1">
                    <a:lumMod val="60000"/>
                    <a:lumOff val="40000"/>
                  </a:schemeClr>
                </a:solidFill>
              </a:rPr>
              <a:t> </a:t>
            </a:r>
          </a:p>
        </p:txBody>
      </p:sp>
      <p:sp>
        <p:nvSpPr>
          <p:cNvPr id="3" name="Title 2">
            <a:extLst>
              <a:ext uri="{FF2B5EF4-FFF2-40B4-BE49-F238E27FC236}">
                <a16:creationId xmlns:a16="http://schemas.microsoft.com/office/drawing/2014/main" id="{9C49BE34-D86C-C53B-88F8-3292DAC6F4F1}"/>
              </a:ext>
            </a:extLst>
          </p:cNvPr>
          <p:cNvSpPr>
            <a:spLocks noGrp="1"/>
          </p:cNvSpPr>
          <p:nvPr>
            <p:ph type="title"/>
          </p:nvPr>
        </p:nvSpPr>
        <p:spPr/>
        <p:txBody>
          <a:bodyPr/>
          <a:lstStyle/>
          <a:p>
            <a:r>
              <a:rPr lang="en-US" dirty="0"/>
              <a:t>Learn More</a:t>
            </a:r>
          </a:p>
        </p:txBody>
      </p:sp>
    </p:spTree>
    <p:extLst>
      <p:ext uri="{BB962C8B-B14F-4D97-AF65-F5344CB8AC3E}">
        <p14:creationId xmlns:p14="http://schemas.microsoft.com/office/powerpoint/2010/main" val="25010145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569CA-F742-111D-CF24-430838BE5E8E}"/>
              </a:ext>
            </a:extLst>
          </p:cNvPr>
          <p:cNvSpPr>
            <a:spLocks noGrp="1"/>
          </p:cNvSpPr>
          <p:nvPr>
            <p:ph type="title"/>
          </p:nvPr>
        </p:nvSpPr>
        <p:spPr/>
        <p:txBody>
          <a:bodyPr/>
          <a:lstStyle/>
          <a:p>
            <a:r>
              <a:rPr lang="en-US" dirty="0"/>
              <a:t>Explore Occupations</a:t>
            </a:r>
          </a:p>
        </p:txBody>
      </p:sp>
      <p:grpSp>
        <p:nvGrpSpPr>
          <p:cNvPr id="15" name="Group 14">
            <a:extLst>
              <a:ext uri="{FF2B5EF4-FFF2-40B4-BE49-F238E27FC236}">
                <a16:creationId xmlns:a16="http://schemas.microsoft.com/office/drawing/2014/main" id="{A5737527-1BEF-8E8D-DFE7-365F8C18A93F}"/>
              </a:ext>
            </a:extLst>
          </p:cNvPr>
          <p:cNvGrpSpPr/>
          <p:nvPr/>
        </p:nvGrpSpPr>
        <p:grpSpPr>
          <a:xfrm>
            <a:off x="2722891" y="3587864"/>
            <a:ext cx="2175680" cy="2154337"/>
            <a:chOff x="3112910" y="3694418"/>
            <a:chExt cx="2175680" cy="2154337"/>
          </a:xfrm>
        </p:grpSpPr>
        <p:sp>
          <p:nvSpPr>
            <p:cNvPr id="6" name="Rectangle 5">
              <a:extLst>
                <a:ext uri="{FF2B5EF4-FFF2-40B4-BE49-F238E27FC236}">
                  <a16:creationId xmlns:a16="http://schemas.microsoft.com/office/drawing/2014/main" id="{8D56EB79-CBBC-3865-E69B-504FA270B08B}"/>
                </a:ext>
              </a:extLst>
            </p:cNvPr>
            <p:cNvSpPr/>
            <p:nvPr/>
          </p:nvSpPr>
          <p:spPr>
            <a:xfrm>
              <a:off x="3112910" y="3694418"/>
              <a:ext cx="2175680" cy="2154337"/>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7549525-9AE0-5B00-130C-06C27734D7B4}"/>
                </a:ext>
              </a:extLst>
            </p:cNvPr>
            <p:cNvSpPr txBox="1"/>
            <p:nvPr/>
          </p:nvSpPr>
          <p:spPr>
            <a:xfrm>
              <a:off x="3396670" y="4571531"/>
              <a:ext cx="1608161" cy="400110"/>
            </a:xfrm>
            <a:prstGeom prst="rect">
              <a:avLst/>
            </a:prstGeom>
            <a:noFill/>
          </p:spPr>
          <p:txBody>
            <a:bodyPr wrap="square" rtlCol="0">
              <a:spAutoFit/>
            </a:bodyPr>
            <a:lstStyle/>
            <a:p>
              <a:pPr algn="ctr"/>
              <a:r>
                <a:rPr lang="en-US" sz="2000" b="1" i="0" dirty="0">
                  <a:solidFill>
                    <a:schemeClr val="bg1"/>
                  </a:solidFill>
                  <a:effectLst/>
                  <a:latin typeface="Noto Sans" panose="020B0502040504020204" pitchFamily="34" charset="0"/>
                  <a:ea typeface="Noto Sans" panose="020B0502040504020204" pitchFamily="34" charset="0"/>
                  <a:cs typeface="Noto Sans" panose="020B0502040504020204" pitchFamily="34" charset="0"/>
                  <a:hlinkClick r:id="rId2">
                    <a:extLst>
                      <a:ext uri="{A12FA001-AC4F-418D-AE19-62706E023703}">
                        <ahyp:hlinkClr xmlns:ahyp="http://schemas.microsoft.com/office/drawing/2018/hyperlinkcolor" val="tx"/>
                      </a:ext>
                    </a:extLst>
                  </a:hlinkClick>
                </a:rPr>
                <a:t>Coaches</a:t>
              </a:r>
              <a:endPar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grpSp>
      <p:grpSp>
        <p:nvGrpSpPr>
          <p:cNvPr id="5" name="Group 4">
            <a:extLst>
              <a:ext uri="{FF2B5EF4-FFF2-40B4-BE49-F238E27FC236}">
                <a16:creationId xmlns:a16="http://schemas.microsoft.com/office/drawing/2014/main" id="{A0C00211-565B-2F41-A899-ECEFDDDC8786}"/>
              </a:ext>
            </a:extLst>
          </p:cNvPr>
          <p:cNvGrpSpPr/>
          <p:nvPr/>
        </p:nvGrpSpPr>
        <p:grpSpPr>
          <a:xfrm>
            <a:off x="430067" y="3582104"/>
            <a:ext cx="2175680" cy="2154337"/>
            <a:chOff x="838200" y="3680111"/>
            <a:chExt cx="2175680" cy="2154337"/>
          </a:xfrm>
        </p:grpSpPr>
        <p:sp>
          <p:nvSpPr>
            <p:cNvPr id="4" name="Rectangle 3">
              <a:extLst>
                <a:ext uri="{FF2B5EF4-FFF2-40B4-BE49-F238E27FC236}">
                  <a16:creationId xmlns:a16="http://schemas.microsoft.com/office/drawing/2014/main" id="{99B0ED60-6519-A6FA-29A7-3F07201B11C9}"/>
                </a:ext>
              </a:extLst>
            </p:cNvPr>
            <p:cNvSpPr/>
            <p:nvPr/>
          </p:nvSpPr>
          <p:spPr>
            <a:xfrm>
              <a:off x="838200" y="3680111"/>
              <a:ext cx="2175680" cy="2154337"/>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1EDD70C-EAF8-558C-5826-2B0B853DC657}"/>
                </a:ext>
              </a:extLst>
            </p:cNvPr>
            <p:cNvSpPr txBox="1"/>
            <p:nvPr/>
          </p:nvSpPr>
          <p:spPr>
            <a:xfrm>
              <a:off x="838200" y="4403336"/>
              <a:ext cx="2175680" cy="707886"/>
            </a:xfrm>
            <a:prstGeom prst="rect">
              <a:avLst/>
            </a:prstGeom>
            <a:noFill/>
          </p:spPr>
          <p:txBody>
            <a:bodyPr wrap="square" rtlCol="0">
              <a:spAutoFit/>
            </a:bodyPr>
            <a:lstStyle/>
            <a:p>
              <a:pPr algn="ctr"/>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hlinkClick r:id="rId3">
                    <a:extLst>
                      <a:ext uri="{A12FA001-AC4F-418D-AE19-62706E023703}">
                        <ahyp:hlinkClr xmlns:ahyp="http://schemas.microsoft.com/office/drawing/2018/hyperlinkcolor" val="tx"/>
                      </a:ext>
                    </a:extLst>
                  </a:hlinkClick>
                </a:rPr>
                <a:t>Recreation Workers</a:t>
              </a:r>
              <a:endPar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grpSp>
      <p:grpSp>
        <p:nvGrpSpPr>
          <p:cNvPr id="18" name="Group 17">
            <a:extLst>
              <a:ext uri="{FF2B5EF4-FFF2-40B4-BE49-F238E27FC236}">
                <a16:creationId xmlns:a16="http://schemas.microsoft.com/office/drawing/2014/main" id="{517F799C-462E-7410-A5C9-DAACEC3D21DF}"/>
              </a:ext>
            </a:extLst>
          </p:cNvPr>
          <p:cNvGrpSpPr/>
          <p:nvPr/>
        </p:nvGrpSpPr>
        <p:grpSpPr>
          <a:xfrm>
            <a:off x="9601363" y="3582104"/>
            <a:ext cx="2175680" cy="2154337"/>
            <a:chOff x="9807259" y="4249448"/>
            <a:chExt cx="2175680" cy="2154337"/>
          </a:xfrm>
        </p:grpSpPr>
        <p:sp>
          <p:nvSpPr>
            <p:cNvPr id="14" name="Rectangle 13">
              <a:extLst>
                <a:ext uri="{FF2B5EF4-FFF2-40B4-BE49-F238E27FC236}">
                  <a16:creationId xmlns:a16="http://schemas.microsoft.com/office/drawing/2014/main" id="{EFCDAF72-04C2-1DBC-DC2D-1C57B9E3287F}"/>
                </a:ext>
              </a:extLst>
            </p:cNvPr>
            <p:cNvSpPr/>
            <p:nvPr/>
          </p:nvSpPr>
          <p:spPr>
            <a:xfrm>
              <a:off x="9807259" y="4249448"/>
              <a:ext cx="2175680" cy="2154337"/>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B6E83A5-8662-9395-2B0E-D6DF512B1B26}"/>
                </a:ext>
              </a:extLst>
            </p:cNvPr>
            <p:cNvSpPr txBox="1"/>
            <p:nvPr/>
          </p:nvSpPr>
          <p:spPr>
            <a:xfrm>
              <a:off x="9879233" y="4818784"/>
              <a:ext cx="2031731" cy="1015663"/>
            </a:xfrm>
            <a:prstGeom prst="rect">
              <a:avLst/>
            </a:prstGeom>
            <a:noFill/>
          </p:spPr>
          <p:txBody>
            <a:bodyPr wrap="square" rtlCol="0">
              <a:spAutoFit/>
            </a:bodyPr>
            <a:lstStyle/>
            <a:p>
              <a:pPr algn="ctr"/>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hlinkClick r:id="rId4">
                    <a:extLst>
                      <a:ext uri="{A12FA001-AC4F-418D-AE19-62706E023703}">
                        <ahyp:hlinkClr xmlns:ahyp="http://schemas.microsoft.com/office/drawing/2018/hyperlinkcolor" val="tx"/>
                      </a:ext>
                    </a:extLst>
                  </a:hlinkClick>
                </a:rPr>
                <a:t>Clinical &amp; Counseling Psychologists</a:t>
              </a:r>
              <a:endPar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grpSp>
      <p:pic>
        <p:nvPicPr>
          <p:cNvPr id="13" name="Picture 12">
            <a:extLst>
              <a:ext uri="{FF2B5EF4-FFF2-40B4-BE49-F238E27FC236}">
                <a16:creationId xmlns:a16="http://schemas.microsoft.com/office/drawing/2014/main" id="{B171F90C-D664-03B2-1A4C-AC793988BD69}"/>
              </a:ext>
            </a:extLst>
          </p:cNvPr>
          <p:cNvPicPr>
            <a:picLocks noChangeAspect="1"/>
          </p:cNvPicPr>
          <p:nvPr/>
        </p:nvPicPr>
        <p:blipFill>
          <a:blip r:embed="rId5"/>
          <a:stretch>
            <a:fillRect/>
          </a:stretch>
        </p:blipFill>
        <p:spPr>
          <a:xfrm>
            <a:off x="3087885" y="1694471"/>
            <a:ext cx="6016230" cy="1804869"/>
          </a:xfrm>
          <a:prstGeom prst="rect">
            <a:avLst/>
          </a:prstGeom>
        </p:spPr>
      </p:pic>
      <p:grpSp>
        <p:nvGrpSpPr>
          <p:cNvPr id="16" name="Group 15">
            <a:extLst>
              <a:ext uri="{FF2B5EF4-FFF2-40B4-BE49-F238E27FC236}">
                <a16:creationId xmlns:a16="http://schemas.microsoft.com/office/drawing/2014/main" id="{42D274D5-97FA-5F27-7245-26C0B91C9DBB}"/>
              </a:ext>
            </a:extLst>
          </p:cNvPr>
          <p:cNvGrpSpPr/>
          <p:nvPr/>
        </p:nvGrpSpPr>
        <p:grpSpPr>
          <a:xfrm>
            <a:off x="5015715" y="3587864"/>
            <a:ext cx="2175680" cy="2154337"/>
            <a:chOff x="5343457" y="4366594"/>
            <a:chExt cx="2175680" cy="2154337"/>
          </a:xfrm>
        </p:grpSpPr>
        <p:sp>
          <p:nvSpPr>
            <p:cNvPr id="9" name="Rectangle 8">
              <a:extLst>
                <a:ext uri="{FF2B5EF4-FFF2-40B4-BE49-F238E27FC236}">
                  <a16:creationId xmlns:a16="http://schemas.microsoft.com/office/drawing/2014/main" id="{DB40AE2B-5D90-3F91-E552-7F18ADBEB951}"/>
                </a:ext>
              </a:extLst>
            </p:cNvPr>
            <p:cNvSpPr/>
            <p:nvPr/>
          </p:nvSpPr>
          <p:spPr>
            <a:xfrm>
              <a:off x="5343457" y="4366594"/>
              <a:ext cx="2175680" cy="2154337"/>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00C6ACF-9CC6-4D5D-649E-C648EFCEF805}"/>
                </a:ext>
              </a:extLst>
            </p:cNvPr>
            <p:cNvSpPr txBox="1"/>
            <p:nvPr/>
          </p:nvSpPr>
          <p:spPr>
            <a:xfrm>
              <a:off x="5449714" y="4935931"/>
              <a:ext cx="1963166" cy="1015663"/>
            </a:xfrm>
            <a:prstGeom prst="rect">
              <a:avLst/>
            </a:prstGeom>
            <a:noFill/>
          </p:spPr>
          <p:txBody>
            <a:bodyPr wrap="square" rtlCol="0">
              <a:spAutoFit/>
            </a:bodyPr>
            <a:lstStyle/>
            <a:p>
              <a:pPr algn="ctr"/>
              <a:r>
                <a:rPr lang="en-US" sz="2000" b="1" i="0" dirty="0">
                  <a:solidFill>
                    <a:schemeClr val="bg1"/>
                  </a:solidFill>
                  <a:effectLst/>
                  <a:latin typeface="Noto Sans" panose="020B0502040504020204" pitchFamily="34" charset="0"/>
                  <a:ea typeface="Noto Sans" panose="020B0502040504020204" pitchFamily="34" charset="0"/>
                  <a:cs typeface="Noto Sans" panose="020B0502040504020204" pitchFamily="34" charset="0"/>
                  <a:hlinkClick r:id="rId6">
                    <a:extLst>
                      <a:ext uri="{A12FA001-AC4F-418D-AE19-62706E023703}">
                        <ahyp:hlinkClr xmlns:ahyp="http://schemas.microsoft.com/office/drawing/2018/hyperlinkcolor" val="tx"/>
                      </a:ext>
                    </a:extLst>
                  </a:hlinkClick>
                </a:rPr>
                <a:t>Mental Health Counselors</a:t>
              </a:r>
              <a:endPar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grpSp>
      <p:grpSp>
        <p:nvGrpSpPr>
          <p:cNvPr id="17" name="Group 16">
            <a:extLst>
              <a:ext uri="{FF2B5EF4-FFF2-40B4-BE49-F238E27FC236}">
                <a16:creationId xmlns:a16="http://schemas.microsoft.com/office/drawing/2014/main" id="{6E1AE5F5-C79E-B5DD-15B7-F3062134EF4B}"/>
              </a:ext>
            </a:extLst>
          </p:cNvPr>
          <p:cNvGrpSpPr/>
          <p:nvPr/>
        </p:nvGrpSpPr>
        <p:grpSpPr>
          <a:xfrm>
            <a:off x="7308539" y="3587864"/>
            <a:ext cx="2175680" cy="2154337"/>
            <a:chOff x="7575810" y="3587865"/>
            <a:chExt cx="2175680" cy="2154337"/>
          </a:xfrm>
        </p:grpSpPr>
        <p:sp>
          <p:nvSpPr>
            <p:cNvPr id="12" name="Rectangle 11">
              <a:extLst>
                <a:ext uri="{FF2B5EF4-FFF2-40B4-BE49-F238E27FC236}">
                  <a16:creationId xmlns:a16="http://schemas.microsoft.com/office/drawing/2014/main" id="{4F6EBE37-0FF8-262B-C690-0E4CA386A2E1}"/>
                </a:ext>
              </a:extLst>
            </p:cNvPr>
            <p:cNvSpPr/>
            <p:nvPr/>
          </p:nvSpPr>
          <p:spPr>
            <a:xfrm>
              <a:off x="7575810" y="3587865"/>
              <a:ext cx="2175680" cy="2154337"/>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116D3C7-85CE-E6BF-9F5F-7E10C24D9BD5}"/>
                </a:ext>
              </a:extLst>
            </p:cNvPr>
            <p:cNvSpPr txBox="1"/>
            <p:nvPr/>
          </p:nvSpPr>
          <p:spPr>
            <a:xfrm>
              <a:off x="7575810" y="3849425"/>
              <a:ext cx="2175680" cy="1631216"/>
            </a:xfrm>
            <a:prstGeom prst="rect">
              <a:avLst/>
            </a:prstGeom>
            <a:noFill/>
          </p:spPr>
          <p:txBody>
            <a:bodyPr wrap="square" rtlCol="0">
              <a:spAutoFit/>
            </a:bodyPr>
            <a:lstStyle/>
            <a:p>
              <a:pPr algn="ctr"/>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hlinkClick r:id="rId7">
                    <a:extLst>
                      <a:ext uri="{A12FA001-AC4F-418D-AE19-62706E023703}">
                        <ahyp:hlinkClr xmlns:ahyp="http://schemas.microsoft.com/office/drawing/2018/hyperlinkcolor" val="tx"/>
                      </a:ext>
                    </a:extLst>
                  </a:hlinkClick>
                </a:rPr>
                <a:t>Educational, Guidance &amp; Career Counselors &amp; Advisors</a:t>
              </a:r>
              <a:endPar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grpSp>
    </p:spTree>
    <p:extLst>
      <p:ext uri="{BB962C8B-B14F-4D97-AF65-F5344CB8AC3E}">
        <p14:creationId xmlns:p14="http://schemas.microsoft.com/office/powerpoint/2010/main" val="3822613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How #ApprenticeshipWorks for Recruits">
            <a:hlinkClick r:id="" action="ppaction://media"/>
            <a:extLst>
              <a:ext uri="{FF2B5EF4-FFF2-40B4-BE49-F238E27FC236}">
                <a16:creationId xmlns:a16="http://schemas.microsoft.com/office/drawing/2014/main" id="{58ACF57C-E18E-3F25-5334-A0122EB86234}"/>
              </a:ext>
            </a:extLst>
          </p:cNvPr>
          <p:cNvPicPr>
            <a:picLocks noGrp="1" noRot="1" noChangeAspect="1"/>
          </p:cNvPicPr>
          <p:nvPr>
            <p:ph idx="1"/>
            <a:videoFile r:link="rId2"/>
          </p:nvPr>
        </p:nvPicPr>
        <p:blipFill>
          <a:blip r:embed="rId5"/>
          <a:stretch>
            <a:fillRect/>
          </a:stretch>
        </p:blipFill>
        <p:spPr>
          <a:xfrm>
            <a:off x="1994847" y="1669119"/>
            <a:ext cx="8202305" cy="4634302"/>
          </a:xfrm>
          <a:prstGeom prst="rect">
            <a:avLst/>
          </a:prstGeom>
        </p:spPr>
      </p:pic>
      <p:sp>
        <p:nvSpPr>
          <p:cNvPr id="3" name="Title 2">
            <a:extLst>
              <a:ext uri="{FF2B5EF4-FFF2-40B4-BE49-F238E27FC236}">
                <a16:creationId xmlns:a16="http://schemas.microsoft.com/office/drawing/2014/main" id="{B39079AA-7A54-E286-104E-83B383D29787}"/>
              </a:ext>
            </a:extLst>
          </p:cNvPr>
          <p:cNvSpPr>
            <a:spLocks noGrp="1"/>
          </p:cNvSpPr>
          <p:nvPr>
            <p:ph type="title"/>
          </p:nvPr>
        </p:nvSpPr>
        <p:spPr/>
        <p:txBody>
          <a:bodyPr/>
          <a:lstStyle/>
          <a:p>
            <a:r>
              <a:rPr lang="en-US" dirty="0"/>
              <a:t>Apprenticeship Works</a:t>
            </a:r>
          </a:p>
        </p:txBody>
      </p:sp>
    </p:spTree>
    <p:custDataLst>
      <p:tags r:id="rId1"/>
    </p:custDataLst>
    <p:extLst>
      <p:ext uri="{BB962C8B-B14F-4D97-AF65-F5344CB8AC3E}">
        <p14:creationId xmlns:p14="http://schemas.microsoft.com/office/powerpoint/2010/main" val="66984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A730AE-D59E-ECDF-D0C3-EAE727734BF9}"/>
              </a:ext>
            </a:extLst>
          </p:cNvPr>
          <p:cNvSpPr>
            <a:spLocks noGrp="1"/>
          </p:cNvSpPr>
          <p:nvPr>
            <p:ph idx="1"/>
          </p:nvPr>
        </p:nvSpPr>
        <p:spPr/>
        <p:txBody>
          <a:bodyPr/>
          <a:lstStyle/>
          <a:p>
            <a:r>
              <a:rPr lang="en-US" dirty="0"/>
              <a:t>What is one new thing you learned about youth-serving work today?</a:t>
            </a:r>
          </a:p>
          <a:p>
            <a:r>
              <a:rPr lang="en-US" dirty="0"/>
              <a:t>What surprised you about this work?</a:t>
            </a:r>
          </a:p>
          <a:p>
            <a:r>
              <a:rPr lang="en-US" dirty="0"/>
              <a:t>So far, are there any occupations in this field you find interesting?</a:t>
            </a:r>
          </a:p>
          <a:p>
            <a:r>
              <a:rPr lang="en-US" dirty="0"/>
              <a:t>What additional questions do you have about this type of work?</a:t>
            </a:r>
          </a:p>
        </p:txBody>
      </p:sp>
      <p:sp>
        <p:nvSpPr>
          <p:cNvPr id="3" name="Title 2">
            <a:extLst>
              <a:ext uri="{FF2B5EF4-FFF2-40B4-BE49-F238E27FC236}">
                <a16:creationId xmlns:a16="http://schemas.microsoft.com/office/drawing/2014/main" id="{76491B63-9F92-891B-BD9F-C943CCB6446C}"/>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304775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B2500C-ABBC-6F2C-BE20-CB3CFB49F65C}"/>
              </a:ext>
            </a:extLst>
          </p:cNvPr>
          <p:cNvSpPr>
            <a:spLocks noGrp="1"/>
          </p:cNvSpPr>
          <p:nvPr>
            <p:ph type="title"/>
          </p:nvPr>
        </p:nvSpPr>
        <p:spPr/>
        <p:txBody>
          <a:bodyPr/>
          <a:lstStyle/>
          <a:p>
            <a:r>
              <a:rPr lang="en-US" dirty="0"/>
              <a:t>Defining Youth</a:t>
            </a:r>
          </a:p>
        </p:txBody>
      </p:sp>
      <p:sp>
        <p:nvSpPr>
          <p:cNvPr id="4" name="Content Placeholder 3">
            <a:extLst>
              <a:ext uri="{FF2B5EF4-FFF2-40B4-BE49-F238E27FC236}">
                <a16:creationId xmlns:a16="http://schemas.microsoft.com/office/drawing/2014/main" id="{F26F00EC-7261-E555-AA71-F69F3452AB89}"/>
              </a:ext>
            </a:extLst>
          </p:cNvPr>
          <p:cNvSpPr>
            <a:spLocks noGrp="1"/>
          </p:cNvSpPr>
          <p:nvPr>
            <p:ph sz="half" idx="1"/>
          </p:nvPr>
        </p:nvSpPr>
        <p:spPr/>
        <p:txBody>
          <a:bodyPr/>
          <a:lstStyle/>
          <a:p>
            <a:r>
              <a:rPr lang="en-US" dirty="0"/>
              <a:t>Individuals between the ages of 12-24</a:t>
            </a:r>
          </a:p>
          <a:p>
            <a:r>
              <a:rPr lang="en-US" dirty="0"/>
              <a:t>Three stages:</a:t>
            </a:r>
          </a:p>
          <a:p>
            <a:pPr lvl="1"/>
            <a:r>
              <a:rPr lang="en-US" dirty="0"/>
              <a:t>Early adolescence (under 14)</a:t>
            </a:r>
          </a:p>
          <a:p>
            <a:pPr lvl="1"/>
            <a:r>
              <a:rPr lang="en-US" dirty="0"/>
              <a:t>Middle adolescence (15-17)</a:t>
            </a:r>
          </a:p>
          <a:p>
            <a:pPr lvl="1"/>
            <a:r>
              <a:rPr lang="en-US" dirty="0"/>
              <a:t>Early adulthood (17-24)</a:t>
            </a:r>
          </a:p>
        </p:txBody>
      </p:sp>
      <p:pic>
        <p:nvPicPr>
          <p:cNvPr id="5" name="Picture Placeholder 19" descr="group of students at a table studying in the library">
            <a:extLst>
              <a:ext uri="{FF2B5EF4-FFF2-40B4-BE49-F238E27FC236}">
                <a16:creationId xmlns:a16="http://schemas.microsoft.com/office/drawing/2014/main" id="{4F79F41A-AB72-CECE-9F10-9B45EF7E3424}"/>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b="-4002"/>
          <a:stretch/>
        </p:blipFill>
        <p:spPr>
          <a:xfrm>
            <a:off x="6337300" y="0"/>
            <a:ext cx="5854700" cy="6858000"/>
          </a:xfrm>
        </p:spPr>
      </p:pic>
    </p:spTree>
    <p:extLst>
      <p:ext uri="{BB962C8B-B14F-4D97-AF65-F5344CB8AC3E}">
        <p14:creationId xmlns:p14="http://schemas.microsoft.com/office/powerpoint/2010/main" val="3144218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2911B-3BCF-7B3F-AAB8-42A443FEEBB4}"/>
              </a:ext>
            </a:extLst>
          </p:cNvPr>
          <p:cNvSpPr>
            <a:spLocks noGrp="1"/>
          </p:cNvSpPr>
          <p:nvPr>
            <p:ph type="title"/>
          </p:nvPr>
        </p:nvSpPr>
        <p:spPr/>
        <p:txBody>
          <a:bodyPr/>
          <a:lstStyle/>
          <a:p>
            <a:r>
              <a:rPr lang="en-US" dirty="0"/>
              <a:t>Who is a </a:t>
            </a:r>
            <a:r>
              <a:rPr lang="en-US" i="1" dirty="0"/>
              <a:t>youth worker</a:t>
            </a:r>
            <a:r>
              <a:rPr lang="en-US" dirty="0"/>
              <a:t>?</a:t>
            </a:r>
            <a:br>
              <a:rPr lang="en-US" dirty="0"/>
            </a:br>
            <a:r>
              <a:rPr lang="en-US" dirty="0"/>
              <a:t>What do they do?</a:t>
            </a:r>
          </a:p>
        </p:txBody>
      </p:sp>
      <p:sp>
        <p:nvSpPr>
          <p:cNvPr id="3" name="Text Placeholder 2">
            <a:extLst>
              <a:ext uri="{FF2B5EF4-FFF2-40B4-BE49-F238E27FC236}">
                <a16:creationId xmlns:a16="http://schemas.microsoft.com/office/drawing/2014/main" id="{F43C2DE1-00C3-ACCB-B5C1-05BEA97C71D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550243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69A220-B6C2-D7A3-B198-A5F5E3D45485}"/>
              </a:ext>
            </a:extLst>
          </p:cNvPr>
          <p:cNvSpPr>
            <a:spLocks noGrp="1"/>
          </p:cNvSpPr>
          <p:nvPr>
            <p:ph type="title"/>
          </p:nvPr>
        </p:nvSpPr>
        <p:spPr/>
        <p:txBody>
          <a:bodyPr/>
          <a:lstStyle/>
          <a:p>
            <a:r>
              <a:rPr lang="en-US" dirty="0"/>
              <a:t>Defining Youth Workers</a:t>
            </a:r>
          </a:p>
        </p:txBody>
      </p:sp>
      <p:sp>
        <p:nvSpPr>
          <p:cNvPr id="4" name="Content Placeholder 3">
            <a:extLst>
              <a:ext uri="{FF2B5EF4-FFF2-40B4-BE49-F238E27FC236}">
                <a16:creationId xmlns:a16="http://schemas.microsoft.com/office/drawing/2014/main" id="{1293C0E7-5535-DE9E-34D8-B6534467A747}"/>
              </a:ext>
            </a:extLst>
          </p:cNvPr>
          <p:cNvSpPr>
            <a:spLocks noGrp="1"/>
          </p:cNvSpPr>
          <p:nvPr>
            <p:ph sz="half" idx="1"/>
          </p:nvPr>
        </p:nvSpPr>
        <p:spPr>
          <a:xfrm>
            <a:off x="838200" y="1737360"/>
            <a:ext cx="2682922" cy="4389120"/>
          </a:xfrm>
        </p:spPr>
        <p:txBody>
          <a:bodyPr/>
          <a:lstStyle/>
          <a:p>
            <a:pPr marL="0" indent="0">
              <a:buNone/>
            </a:pPr>
            <a:r>
              <a:rPr lang="en-US" altLang="en-US" dirty="0">
                <a:ea typeface="ＭＳ Ｐゴシック" panose="020B0600070205080204" pitchFamily="34" charset="-128"/>
              </a:rPr>
              <a:t>Human services specialists that facilitate positive change in youth who are experiencing a range of social, emotional, or behavioral challenges in their lives; focus on developmental outcomes.</a:t>
            </a:r>
            <a:endParaRPr lang="en-US" dirty="0"/>
          </a:p>
        </p:txBody>
      </p:sp>
      <p:grpSp>
        <p:nvGrpSpPr>
          <p:cNvPr id="10" name="Group 9">
            <a:extLst>
              <a:ext uri="{FF2B5EF4-FFF2-40B4-BE49-F238E27FC236}">
                <a16:creationId xmlns:a16="http://schemas.microsoft.com/office/drawing/2014/main" id="{E9A0F245-A771-03D5-5671-F8929EDAD7A3}"/>
              </a:ext>
            </a:extLst>
          </p:cNvPr>
          <p:cNvGrpSpPr/>
          <p:nvPr/>
        </p:nvGrpSpPr>
        <p:grpSpPr>
          <a:xfrm>
            <a:off x="3985145" y="1737360"/>
            <a:ext cx="7368655" cy="4389120"/>
            <a:chOff x="614149" y="1737360"/>
            <a:chExt cx="12192000" cy="6858000"/>
          </a:xfrm>
        </p:grpSpPr>
        <p:pic>
          <p:nvPicPr>
            <p:cNvPr id="6" name="Picture Placeholder 4" descr="group of students running">
              <a:extLst>
                <a:ext uri="{FF2B5EF4-FFF2-40B4-BE49-F238E27FC236}">
                  <a16:creationId xmlns:a16="http://schemas.microsoft.com/office/drawing/2014/main" id="{AA070955-F1E9-7EE6-A442-7BD49B822C4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4149" y="1737360"/>
              <a:ext cx="8087304" cy="6858000"/>
            </a:xfrm>
            <a:custGeom>
              <a:avLst/>
              <a:gdLst>
                <a:gd name="connsiteX0" fmla="*/ 0 w 8087304"/>
                <a:gd name="connsiteY0" fmla="*/ 0 h 6858000"/>
                <a:gd name="connsiteX1" fmla="*/ 8087304 w 8087304"/>
                <a:gd name="connsiteY1" fmla="*/ 0 h 6858000"/>
                <a:gd name="connsiteX2" fmla="*/ 8087304 w 8087304"/>
                <a:gd name="connsiteY2" fmla="*/ 7620 h 6858000"/>
                <a:gd name="connsiteX3" fmla="*/ 6368365 w 8087304"/>
                <a:gd name="connsiteY3" fmla="*/ 6858000 h 6858000"/>
                <a:gd name="connsiteX4" fmla="*/ 0 w 808730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7304" h="6858000">
                  <a:moveTo>
                    <a:pt x="0" y="0"/>
                  </a:moveTo>
                  <a:lnTo>
                    <a:pt x="8087304" y="0"/>
                  </a:lnTo>
                  <a:lnTo>
                    <a:pt x="8087304" y="7620"/>
                  </a:lnTo>
                  <a:lnTo>
                    <a:pt x="6368365" y="6858000"/>
                  </a:lnTo>
                  <a:lnTo>
                    <a:pt x="0" y="6858000"/>
                  </a:lnTo>
                  <a:close/>
                </a:path>
              </a:pathLst>
            </a:custGeom>
          </p:spPr>
        </p:pic>
        <p:pic>
          <p:nvPicPr>
            <p:cNvPr id="7" name="Picture Placeholder 15" descr="stack of books on the ground">
              <a:extLst>
                <a:ext uri="{FF2B5EF4-FFF2-40B4-BE49-F238E27FC236}">
                  <a16:creationId xmlns:a16="http://schemas.microsoft.com/office/drawing/2014/main" id="{C7B8E3B1-2DA9-2F6B-6FFF-0D095D4F1CB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7078449" y="1737360"/>
              <a:ext cx="5727700" cy="6858000"/>
            </a:xfrm>
            <a:custGeom>
              <a:avLst/>
              <a:gdLst>
                <a:gd name="connsiteX0" fmla="*/ 1708150 w 5727700"/>
                <a:gd name="connsiteY0" fmla="*/ 0 h 6858000"/>
                <a:gd name="connsiteX1" fmla="*/ 5727700 w 5727700"/>
                <a:gd name="connsiteY1" fmla="*/ 0 h 6858000"/>
                <a:gd name="connsiteX2" fmla="*/ 5727700 w 5727700"/>
                <a:gd name="connsiteY2" fmla="*/ 6858000 h 6858000"/>
                <a:gd name="connsiteX3" fmla="*/ 0 w 5727700"/>
                <a:gd name="connsiteY3" fmla="*/ 6858000 h 6858000"/>
                <a:gd name="connsiteX4" fmla="*/ 0 w 5727700"/>
                <a:gd name="connsiteY4" fmla="*/ 68326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7700" h="6858000">
                  <a:moveTo>
                    <a:pt x="1708150" y="0"/>
                  </a:moveTo>
                  <a:lnTo>
                    <a:pt x="5727700" y="0"/>
                  </a:lnTo>
                  <a:lnTo>
                    <a:pt x="5727700" y="6858000"/>
                  </a:lnTo>
                  <a:lnTo>
                    <a:pt x="0" y="6858000"/>
                  </a:lnTo>
                  <a:lnTo>
                    <a:pt x="0" y="6832600"/>
                  </a:lnTo>
                  <a:close/>
                </a:path>
              </a:pathLst>
            </a:custGeom>
          </p:spPr>
        </p:pic>
      </p:grpSp>
    </p:spTree>
    <p:extLst>
      <p:ext uri="{BB962C8B-B14F-4D97-AF65-F5344CB8AC3E}">
        <p14:creationId xmlns:p14="http://schemas.microsoft.com/office/powerpoint/2010/main" val="11362923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8E502-A1BE-A6DE-8130-0E737D774AD8}"/>
              </a:ext>
            </a:extLst>
          </p:cNvPr>
          <p:cNvSpPr>
            <a:spLocks noGrp="1"/>
          </p:cNvSpPr>
          <p:nvPr>
            <p:ph type="title"/>
          </p:nvPr>
        </p:nvSpPr>
        <p:spPr/>
        <p:txBody>
          <a:bodyPr/>
          <a:lstStyle/>
          <a:p>
            <a:r>
              <a:rPr lang="en-US" dirty="0"/>
              <a:t>Youth Workers</a:t>
            </a:r>
          </a:p>
        </p:txBody>
      </p:sp>
      <p:sp>
        <p:nvSpPr>
          <p:cNvPr id="3" name="Content Placeholder 2">
            <a:extLst>
              <a:ext uri="{FF2B5EF4-FFF2-40B4-BE49-F238E27FC236}">
                <a16:creationId xmlns:a16="http://schemas.microsoft.com/office/drawing/2014/main" id="{7A14CA67-28E5-4ACF-F900-A3FB9AAF2F74}"/>
              </a:ext>
            </a:extLst>
          </p:cNvPr>
          <p:cNvSpPr>
            <a:spLocks noGrp="1"/>
          </p:cNvSpPr>
          <p:nvPr>
            <p:ph sz="half" idx="1"/>
          </p:nvPr>
        </p:nvSpPr>
        <p:spPr>
          <a:xfrm>
            <a:off x="838200" y="1737360"/>
            <a:ext cx="4824663" cy="4389120"/>
          </a:xfrm>
        </p:spPr>
        <p:txBody>
          <a:bodyPr anchor="ctr">
            <a:normAutofit fontScale="92500" lnSpcReduction="20000"/>
          </a:bodyPr>
          <a:lstStyle/>
          <a:p>
            <a:pPr marL="0" indent="0">
              <a:lnSpc>
                <a:spcPct val="120000"/>
              </a:lnSpc>
              <a:buNone/>
            </a:pPr>
            <a:r>
              <a:rPr lang="en-US" sz="2400" dirty="0"/>
              <a:t>Youth workers work directly with young people, helping them to build life skills, develop healthy relationships and make decisions that are right for them.</a:t>
            </a:r>
          </a:p>
        </p:txBody>
      </p:sp>
      <p:sp>
        <p:nvSpPr>
          <p:cNvPr id="4" name="Content Placeholder 3">
            <a:extLst>
              <a:ext uri="{FF2B5EF4-FFF2-40B4-BE49-F238E27FC236}">
                <a16:creationId xmlns:a16="http://schemas.microsoft.com/office/drawing/2014/main" id="{2C0D8A67-0D30-53AF-C1B3-36BAB35048F5}"/>
              </a:ext>
            </a:extLst>
          </p:cNvPr>
          <p:cNvSpPr>
            <a:spLocks noGrp="1"/>
          </p:cNvSpPr>
          <p:nvPr>
            <p:ph sz="half" idx="2"/>
          </p:nvPr>
        </p:nvSpPr>
        <p:spPr>
          <a:xfrm>
            <a:off x="6529139" y="1606137"/>
            <a:ext cx="4961821" cy="4651565"/>
          </a:xfrm>
        </p:spPr>
        <p:txBody>
          <a:bodyPr>
            <a:normAutofit fontScale="92500" lnSpcReduction="20000"/>
          </a:bodyPr>
          <a:lstStyle/>
          <a:p>
            <a:pPr marL="0" indent="0">
              <a:lnSpc>
                <a:spcPct val="120000"/>
              </a:lnSpc>
              <a:spcAft>
                <a:spcPts val="600"/>
              </a:spcAft>
              <a:buNone/>
            </a:pPr>
            <a:r>
              <a:rPr lang="en-US" b="1" dirty="0"/>
              <a:t>Typical Responsibilities:</a:t>
            </a:r>
          </a:p>
          <a:p>
            <a:pPr>
              <a:lnSpc>
                <a:spcPct val="120000"/>
              </a:lnSpc>
              <a:spcAft>
                <a:spcPts val="600"/>
              </a:spcAft>
            </a:pPr>
            <a:r>
              <a:rPr lang="en-US" dirty="0"/>
              <a:t>Set up and run projects</a:t>
            </a:r>
          </a:p>
          <a:p>
            <a:pPr>
              <a:lnSpc>
                <a:spcPct val="120000"/>
              </a:lnSpc>
              <a:spcAft>
                <a:spcPts val="600"/>
              </a:spcAft>
            </a:pPr>
            <a:r>
              <a:rPr lang="en-US" dirty="0"/>
              <a:t>Mentor individual young people</a:t>
            </a:r>
          </a:p>
          <a:p>
            <a:pPr>
              <a:lnSpc>
                <a:spcPct val="120000"/>
              </a:lnSpc>
              <a:spcAft>
                <a:spcPts val="600"/>
              </a:spcAft>
            </a:pPr>
            <a:r>
              <a:rPr lang="en-US" dirty="0"/>
              <a:t>Counsel youth</a:t>
            </a:r>
          </a:p>
          <a:p>
            <a:pPr>
              <a:lnSpc>
                <a:spcPct val="120000"/>
              </a:lnSpc>
              <a:spcAft>
                <a:spcPts val="600"/>
              </a:spcAft>
            </a:pPr>
            <a:r>
              <a:rPr lang="en-US" dirty="0"/>
              <a:t>Manage budgets</a:t>
            </a:r>
          </a:p>
          <a:p>
            <a:pPr>
              <a:lnSpc>
                <a:spcPct val="120000"/>
              </a:lnSpc>
              <a:spcAft>
                <a:spcPts val="600"/>
              </a:spcAft>
            </a:pPr>
            <a:r>
              <a:rPr lang="en-US" dirty="0"/>
              <a:t>Apply for project funding</a:t>
            </a:r>
          </a:p>
          <a:p>
            <a:pPr>
              <a:lnSpc>
                <a:spcPct val="120000"/>
              </a:lnSpc>
              <a:spcAft>
                <a:spcPts val="600"/>
              </a:spcAft>
            </a:pPr>
            <a:r>
              <a:rPr lang="en-US" dirty="0"/>
              <a:t>Maintain confidential records</a:t>
            </a:r>
          </a:p>
          <a:p>
            <a:pPr>
              <a:lnSpc>
                <a:spcPct val="120000"/>
              </a:lnSpc>
              <a:spcAft>
                <a:spcPts val="600"/>
              </a:spcAft>
            </a:pPr>
            <a:r>
              <a:rPr lang="en-US" dirty="0"/>
              <a:t>Write and present reports</a:t>
            </a:r>
          </a:p>
          <a:p>
            <a:pPr>
              <a:lnSpc>
                <a:spcPct val="120000"/>
              </a:lnSpc>
              <a:spcAft>
                <a:spcPts val="600"/>
              </a:spcAft>
            </a:pPr>
            <a:r>
              <a:rPr lang="en-US" dirty="0"/>
              <a:t>Facilitate workshops in schools and community settings</a:t>
            </a:r>
          </a:p>
          <a:p>
            <a:pPr>
              <a:lnSpc>
                <a:spcPct val="120000"/>
              </a:lnSpc>
              <a:spcAft>
                <a:spcPts val="600"/>
              </a:spcAft>
            </a:pPr>
            <a:r>
              <a:rPr lang="en-US" dirty="0"/>
              <a:t>Collaborate with other organizations: Schools, Community groups, Law enforcement, Family services</a:t>
            </a:r>
          </a:p>
        </p:txBody>
      </p:sp>
    </p:spTree>
    <p:extLst>
      <p:ext uri="{BB962C8B-B14F-4D97-AF65-F5344CB8AC3E}">
        <p14:creationId xmlns:p14="http://schemas.microsoft.com/office/powerpoint/2010/main" val="167352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FBC72-A7E3-3888-DEF6-95E63215B043}"/>
              </a:ext>
            </a:extLst>
          </p:cNvPr>
          <p:cNvSpPr>
            <a:spLocks noGrp="1"/>
          </p:cNvSpPr>
          <p:nvPr>
            <p:ph type="title"/>
          </p:nvPr>
        </p:nvSpPr>
        <p:spPr/>
        <p:txBody>
          <a:bodyPr/>
          <a:lstStyle/>
          <a:p>
            <a:r>
              <a:rPr lang="en-US" dirty="0"/>
              <a:t>Work Settings</a:t>
            </a:r>
          </a:p>
        </p:txBody>
      </p:sp>
      <p:sp>
        <p:nvSpPr>
          <p:cNvPr id="4" name="Content Placeholder 3">
            <a:extLst>
              <a:ext uri="{FF2B5EF4-FFF2-40B4-BE49-F238E27FC236}">
                <a16:creationId xmlns:a16="http://schemas.microsoft.com/office/drawing/2014/main" id="{0C84C980-833A-1161-A23C-C1E51B9E5A89}"/>
              </a:ext>
            </a:extLst>
          </p:cNvPr>
          <p:cNvSpPr>
            <a:spLocks noGrp="1"/>
          </p:cNvSpPr>
          <p:nvPr>
            <p:ph sz="half" idx="1"/>
          </p:nvPr>
        </p:nvSpPr>
        <p:spPr/>
        <p:txBody>
          <a:bodyPr/>
          <a:lstStyle/>
          <a:p>
            <a:r>
              <a:rPr lang="en-US" dirty="0"/>
              <a:t>Nonprofits and community-based programs</a:t>
            </a:r>
          </a:p>
          <a:p>
            <a:r>
              <a:rPr lang="en-US" dirty="0"/>
              <a:t>Family homes </a:t>
            </a:r>
          </a:p>
          <a:p>
            <a:r>
              <a:rPr lang="en-US" dirty="0"/>
              <a:t>Group homes</a:t>
            </a:r>
          </a:p>
          <a:p>
            <a:r>
              <a:rPr lang="en-US" dirty="0"/>
              <a:t>Schools</a:t>
            </a:r>
          </a:p>
          <a:p>
            <a:r>
              <a:rPr lang="en-US" dirty="0"/>
              <a:t>Residential medical center </a:t>
            </a:r>
          </a:p>
          <a:p>
            <a:endParaRPr lang="en-US" dirty="0"/>
          </a:p>
        </p:txBody>
      </p:sp>
      <p:pic>
        <p:nvPicPr>
          <p:cNvPr id="9" name="Picture Placeholder 8" descr="A group of people sitting at a table&#10;&#10;AI-generated content may be incorrect.">
            <a:extLst>
              <a:ext uri="{FF2B5EF4-FFF2-40B4-BE49-F238E27FC236}">
                <a16:creationId xmlns:a16="http://schemas.microsoft.com/office/drawing/2014/main" id="{D0FF9313-7DFA-1030-4C96-747EB7533E6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a:off x="5982039" y="1737360"/>
            <a:ext cx="5371761" cy="4389120"/>
          </a:xfrm>
        </p:spPr>
      </p:pic>
    </p:spTree>
    <p:extLst>
      <p:ext uri="{BB962C8B-B14F-4D97-AF65-F5344CB8AC3E}">
        <p14:creationId xmlns:p14="http://schemas.microsoft.com/office/powerpoint/2010/main" val="523119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05009F1-CAF4-FC28-D9A7-94B9979ED542}"/>
              </a:ext>
            </a:extLst>
          </p:cNvPr>
          <p:cNvSpPr>
            <a:spLocks noGrp="1"/>
          </p:cNvSpPr>
          <p:nvPr>
            <p:ph type="title"/>
          </p:nvPr>
        </p:nvSpPr>
        <p:spPr/>
        <p:txBody>
          <a:bodyPr/>
          <a:lstStyle/>
          <a:p>
            <a:r>
              <a:rPr lang="en-US" dirty="0"/>
              <a:t>Key Skills and Qualities</a:t>
            </a:r>
          </a:p>
        </p:txBody>
      </p:sp>
      <p:pic>
        <p:nvPicPr>
          <p:cNvPr id="11" name="Content Placeholder 10" descr="Students sitting outdoors">
            <a:extLst>
              <a:ext uri="{FF2B5EF4-FFF2-40B4-BE49-F238E27FC236}">
                <a16:creationId xmlns:a16="http://schemas.microsoft.com/office/drawing/2014/main" id="{CFE40D3C-0F09-EBAB-7B7A-8DE19A508384}"/>
              </a:ext>
            </a:extLst>
          </p:cNvPr>
          <p:cNvPicPr>
            <a:picLocks noGrp="1" noChangeAspect="1"/>
          </p:cNvPicPr>
          <p:nvPr>
            <p:ph sz="half" idx="1"/>
          </p:nvPr>
        </p:nvPicPr>
        <p:blipFill>
          <a:blip r:embed="rId3" cstate="print">
            <a:extLst>
              <a:ext uri="{28A0092B-C50C-407E-A947-70E740481C1C}">
                <a14:useLocalDpi xmlns:a14="http://schemas.microsoft.com/office/drawing/2010/main"/>
              </a:ext>
            </a:extLst>
          </a:blip>
          <a:stretch>
            <a:fillRect/>
          </a:stretch>
        </p:blipFill>
        <p:spPr>
          <a:xfrm>
            <a:off x="838200" y="2204639"/>
            <a:ext cx="5181600" cy="3453610"/>
          </a:xfrm>
        </p:spPr>
      </p:pic>
      <p:sp>
        <p:nvSpPr>
          <p:cNvPr id="5" name="Content Placeholder 4">
            <a:extLst>
              <a:ext uri="{FF2B5EF4-FFF2-40B4-BE49-F238E27FC236}">
                <a16:creationId xmlns:a16="http://schemas.microsoft.com/office/drawing/2014/main" id="{B3F8EC5A-71A9-AA00-7B9E-E4EFA63810C4}"/>
              </a:ext>
            </a:extLst>
          </p:cNvPr>
          <p:cNvSpPr>
            <a:spLocks noGrp="1"/>
          </p:cNvSpPr>
          <p:nvPr>
            <p:ph sz="half" idx="2"/>
          </p:nvPr>
        </p:nvSpPr>
        <p:spPr/>
        <p:txBody>
          <a:bodyPr>
            <a:normAutofit/>
          </a:bodyPr>
          <a:lstStyle/>
          <a:p>
            <a:pPr>
              <a:lnSpc>
                <a:spcPct val="110000"/>
              </a:lnSpc>
              <a:spcAft>
                <a:spcPts val="600"/>
              </a:spcAft>
            </a:pPr>
            <a:r>
              <a:rPr lang="en-US" dirty="0"/>
              <a:t>Confident working with young people in difficult situations</a:t>
            </a:r>
          </a:p>
          <a:p>
            <a:pPr>
              <a:lnSpc>
                <a:spcPct val="110000"/>
              </a:lnSpc>
              <a:spcAft>
                <a:spcPts val="600"/>
              </a:spcAft>
            </a:pPr>
            <a:r>
              <a:rPr lang="en-US" dirty="0"/>
              <a:t>Sensitive and non-judgmental</a:t>
            </a:r>
          </a:p>
          <a:p>
            <a:pPr>
              <a:lnSpc>
                <a:spcPct val="110000"/>
              </a:lnSpc>
              <a:spcAft>
                <a:spcPts val="600"/>
              </a:spcAft>
            </a:pPr>
            <a:r>
              <a:rPr lang="en-US" dirty="0"/>
              <a:t>Organized</a:t>
            </a:r>
          </a:p>
          <a:p>
            <a:pPr>
              <a:lnSpc>
                <a:spcPct val="110000"/>
              </a:lnSpc>
              <a:spcAft>
                <a:spcPts val="600"/>
              </a:spcAft>
            </a:pPr>
            <a:r>
              <a:rPr lang="en-US" dirty="0"/>
              <a:t>Excellent verbal &amp; written communication skills</a:t>
            </a:r>
          </a:p>
          <a:p>
            <a:pPr>
              <a:lnSpc>
                <a:spcPct val="110000"/>
              </a:lnSpc>
              <a:spcAft>
                <a:spcPts val="600"/>
              </a:spcAft>
            </a:pPr>
            <a:r>
              <a:rPr lang="en-US" dirty="0"/>
              <a:t>Mature attitude</a:t>
            </a:r>
          </a:p>
          <a:p>
            <a:pPr>
              <a:lnSpc>
                <a:spcPct val="110000"/>
              </a:lnSpc>
              <a:spcAft>
                <a:spcPts val="600"/>
              </a:spcAft>
            </a:pPr>
            <a:r>
              <a:rPr lang="en-US" dirty="0"/>
              <a:t>Reliable</a:t>
            </a:r>
          </a:p>
          <a:p>
            <a:pPr>
              <a:lnSpc>
                <a:spcPct val="110000"/>
              </a:lnSpc>
              <a:spcAft>
                <a:spcPts val="600"/>
              </a:spcAft>
            </a:pPr>
            <a:r>
              <a:rPr lang="en-US" dirty="0"/>
              <a:t>Resilient</a:t>
            </a:r>
          </a:p>
          <a:p>
            <a:pPr>
              <a:lnSpc>
                <a:spcPct val="110000"/>
              </a:lnSpc>
              <a:spcAft>
                <a:spcPts val="600"/>
              </a:spcAft>
            </a:pPr>
            <a:r>
              <a:rPr lang="en-US" dirty="0"/>
              <a:t>Ability to keep up to date with the law and how it affects young people</a:t>
            </a:r>
          </a:p>
          <a:p>
            <a:endParaRPr lang="en-US" dirty="0"/>
          </a:p>
        </p:txBody>
      </p:sp>
    </p:spTree>
    <p:extLst>
      <p:ext uri="{BB962C8B-B14F-4D97-AF65-F5344CB8AC3E}">
        <p14:creationId xmlns:p14="http://schemas.microsoft.com/office/powerpoint/2010/main" val="885909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5388A-B499-78F6-BE6F-9A7FD65C3F55}"/>
              </a:ext>
            </a:extLst>
          </p:cNvPr>
          <p:cNvSpPr>
            <a:spLocks noGrp="1"/>
          </p:cNvSpPr>
          <p:nvPr>
            <p:ph type="title"/>
          </p:nvPr>
        </p:nvSpPr>
        <p:spPr/>
        <p:txBody>
          <a:bodyPr/>
          <a:lstStyle/>
          <a:p>
            <a:r>
              <a:rPr lang="en-US" dirty="0"/>
              <a:t>What they do</a:t>
            </a:r>
          </a:p>
        </p:txBody>
      </p:sp>
      <p:graphicFrame>
        <p:nvGraphicFramePr>
          <p:cNvPr id="4" name="Diagram 3">
            <a:extLst>
              <a:ext uri="{FF2B5EF4-FFF2-40B4-BE49-F238E27FC236}">
                <a16:creationId xmlns:a16="http://schemas.microsoft.com/office/drawing/2014/main" id="{1959F6AB-26BF-3BCB-717B-D6E75FF2F90D}"/>
              </a:ext>
            </a:extLst>
          </p:cNvPr>
          <p:cNvGraphicFramePr/>
          <p:nvPr/>
        </p:nvGraphicFramePr>
        <p:xfrm>
          <a:off x="2031999" y="1542197"/>
          <a:ext cx="9104573" cy="4596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781599F2-01B1-942D-8623-B3A132D81067}"/>
              </a:ext>
            </a:extLst>
          </p:cNvPr>
          <p:cNvSpPr txBox="1"/>
          <p:nvPr/>
        </p:nvSpPr>
        <p:spPr>
          <a:xfrm>
            <a:off x="524301" y="3240100"/>
            <a:ext cx="1795818" cy="1200329"/>
          </a:xfrm>
          <a:prstGeom prst="rect">
            <a:avLst/>
          </a:prstGeom>
          <a:noFill/>
        </p:spPr>
        <p:txBody>
          <a:bodyPr wrap="square" rtlCol="0">
            <a:spAutoFit/>
          </a:bodyPr>
          <a:lstStyle/>
          <a:p>
            <a:pPr algn="ctr"/>
            <a:r>
              <a:rPr lang="en-US" sz="2400" b="1" dirty="0">
                <a:latin typeface="Noto Sans" panose="020B0502040504020204" pitchFamily="34" charset="0"/>
                <a:ea typeface="Noto Sans" panose="020B0502040504020204" pitchFamily="34" charset="0"/>
                <a:cs typeface="Noto Sans" panose="020B0502040504020204" pitchFamily="34" charset="0"/>
              </a:rPr>
              <a:t>Empower Young People</a:t>
            </a:r>
          </a:p>
        </p:txBody>
      </p:sp>
      <p:pic>
        <p:nvPicPr>
          <p:cNvPr id="7" name="Graphic 6" descr="Cheers with solid fill">
            <a:extLst>
              <a:ext uri="{FF2B5EF4-FFF2-40B4-BE49-F238E27FC236}">
                <a16:creationId xmlns:a16="http://schemas.microsoft.com/office/drawing/2014/main" id="{CA618D0E-0C28-2A89-9029-20FBF1108CF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213087" y="2005431"/>
            <a:ext cx="914400" cy="914400"/>
          </a:xfrm>
          <a:prstGeom prst="rect">
            <a:avLst/>
          </a:prstGeom>
        </p:spPr>
      </p:pic>
      <p:pic>
        <p:nvPicPr>
          <p:cNvPr id="11" name="Graphic 10" descr="Books with solid fill">
            <a:extLst>
              <a:ext uri="{FF2B5EF4-FFF2-40B4-BE49-F238E27FC236}">
                <a16:creationId xmlns:a16="http://schemas.microsoft.com/office/drawing/2014/main" id="{391ABB2C-13B4-B352-F972-E4C7D342FC4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547455" y="3383064"/>
            <a:ext cx="914400" cy="914400"/>
          </a:xfrm>
          <a:prstGeom prst="rect">
            <a:avLst/>
          </a:prstGeom>
        </p:spPr>
      </p:pic>
      <p:pic>
        <p:nvPicPr>
          <p:cNvPr id="12" name="Graphic 11" descr="Right Brain with solid fill">
            <a:extLst>
              <a:ext uri="{FF2B5EF4-FFF2-40B4-BE49-F238E27FC236}">
                <a16:creationId xmlns:a16="http://schemas.microsoft.com/office/drawing/2014/main" id="{F287D01B-71BD-AF7E-F503-0800A184DEE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213087" y="4760697"/>
            <a:ext cx="914400" cy="914400"/>
          </a:xfrm>
          <a:prstGeom prst="rect">
            <a:avLst/>
          </a:prstGeom>
        </p:spPr>
      </p:pic>
    </p:spTree>
    <p:extLst>
      <p:ext uri="{BB962C8B-B14F-4D97-AF65-F5344CB8AC3E}">
        <p14:creationId xmlns:p14="http://schemas.microsoft.com/office/powerpoint/2010/main" val="14552332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6"/>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MediaLengthInSeconds xmlns="b5fce80b-0e0a-4fa4-a000-b17fcd0d177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3" ma:contentTypeDescription="Create a new document." ma:contentTypeScope="" ma:versionID="c95fe3b501023819936bde885265d9c8">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f8f471f43683ac53912db37a03832b8"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2.xml><?xml version="1.0" encoding="utf-8"?>
<ds:datastoreItem xmlns:ds="http://schemas.openxmlformats.org/officeDocument/2006/customXml" ds:itemID="{8AF8E36A-5490-481D-A3D2-DC003DD6C3D0}">
  <ds:schemaRefs>
    <ds:schemaRef ds:uri="http://purl.org/dc/elements/1.1/"/>
    <ds:schemaRef ds:uri="http://purl.org/dc/terms/"/>
    <ds:schemaRef ds:uri="48e769e3-d160-4238-8758-582613b64169"/>
    <ds:schemaRef ds:uri="http://schemas.microsoft.com/office/2006/metadata/properties"/>
    <ds:schemaRef ds:uri="http://schemas.microsoft.com/office/2006/documentManagement/types"/>
    <ds:schemaRef ds:uri="http://schemas.openxmlformats.org/package/2006/metadata/core-properties"/>
    <ds:schemaRef ds:uri="http://schemas.microsoft.com/office/infopath/2007/PartnerControls"/>
    <ds:schemaRef ds:uri="b5fce80b-0e0a-4fa4-a000-b17fcd0d1776"/>
    <ds:schemaRef ds:uri="http://www.w3.org/XML/1998/namespace"/>
    <ds:schemaRef ds:uri="http://purl.org/dc/dcmitype/"/>
  </ds:schemaRefs>
</ds:datastoreItem>
</file>

<file path=customXml/itemProps3.xml><?xml version="1.0" encoding="utf-8"?>
<ds:datastoreItem xmlns:ds="http://schemas.openxmlformats.org/officeDocument/2006/customXml" ds:itemID="{C97FDB00-83C7-4571-8C19-DA7C40522B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5806</TotalTime>
  <Words>1961</Words>
  <Application>Microsoft Office PowerPoint</Application>
  <PresentationFormat>Widescreen</PresentationFormat>
  <Paragraphs>269</Paragraphs>
  <Slides>26</Slides>
  <Notes>16</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26</vt:i4>
      </vt:variant>
    </vt:vector>
  </HeadingPairs>
  <TitlesOfParts>
    <vt:vector size="36" baseType="lpstr">
      <vt:lpstr>ＭＳ Ｐゴシック</vt:lpstr>
      <vt:lpstr>Arial</vt:lpstr>
      <vt:lpstr>Calibri</vt:lpstr>
      <vt:lpstr>Noto Sans</vt:lpstr>
      <vt:lpstr>System Font Regular</vt:lpstr>
      <vt:lpstr>Times New Roman</vt:lpstr>
      <vt:lpstr>Wingdings</vt:lpstr>
      <vt:lpstr>YouTube Noto</vt:lpstr>
      <vt:lpstr>Office Theme</vt:lpstr>
      <vt:lpstr>fhi-360-powerpoint-template-option-a-noto-sans-font</vt:lpstr>
      <vt:lpstr>1.2: Youth Work Career Pathways</vt:lpstr>
      <vt:lpstr>PowerPoint Presentation</vt:lpstr>
      <vt:lpstr>Defining Youth</vt:lpstr>
      <vt:lpstr>Who is a youth worker? What do they do?</vt:lpstr>
      <vt:lpstr>Defining Youth Workers</vt:lpstr>
      <vt:lpstr>Youth Workers</vt:lpstr>
      <vt:lpstr>Work Settings</vt:lpstr>
      <vt:lpstr>Key Skills and Qualities</vt:lpstr>
      <vt:lpstr>What they do</vt:lpstr>
      <vt:lpstr>What they do</vt:lpstr>
      <vt:lpstr>What they do</vt:lpstr>
      <vt:lpstr>What they do</vt:lpstr>
      <vt:lpstr>Youth Worker Core Competencies</vt:lpstr>
      <vt:lpstr>Core Knowledge, Skills &amp; Competencies for Out-of-School Time Professionals, National AfterSchool Association</vt:lpstr>
      <vt:lpstr>Core Competencies</vt:lpstr>
      <vt:lpstr>Core Competencies</vt:lpstr>
      <vt:lpstr>Core Competencies</vt:lpstr>
      <vt:lpstr>Core Competencies</vt:lpstr>
      <vt:lpstr>Core Competencies</vt:lpstr>
      <vt:lpstr>Occupations and Credentials</vt:lpstr>
      <vt:lpstr>Youth Worker Occupations</vt:lpstr>
      <vt:lpstr>Credential Requirements</vt:lpstr>
      <vt:lpstr>Learn More</vt:lpstr>
      <vt:lpstr>Explore Occupations</vt:lpstr>
      <vt:lpstr>Apprenticeship Works</vt:lpstr>
      <vt:lpstr>Reflection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22</cp:revision>
  <dcterms:created xsi:type="dcterms:W3CDTF">2023-03-21T16:04:53Z</dcterms:created>
  <dcterms:modified xsi:type="dcterms:W3CDTF">2026-05-18T18:46:07Z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y fmtid="{D5CDD505-2E9C-101B-9397-08002B2CF9AE}" pid="4" name="ArticulateGUID">
    <vt:lpwstr>62A9C250-3EC5-4411-983A-101D6602D944</vt:lpwstr>
  </property>
  <property fmtid="{D5CDD505-2E9C-101B-9397-08002B2CF9AE}" pid="5" name="ArticulatePath">
    <vt:lpwstr>https://fhi360web.sharepoint.com/sites/103404/ABA  PLACE Hub Documents/ARCHIVE/Curriculum/Pre-Apprenticeship/YDP Pre-Apprenticeship/Final Draft/Module 1/1.2 Youth Work Career Pathways</vt:lpwstr>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lpwstr/>
  </property>
</Properties>
</file>